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0" r:id="rId2"/>
    <p:sldMasterId id="2147483649" r:id="rId3"/>
  </p:sldMasterIdLst>
  <p:notesMasterIdLst>
    <p:notesMasterId r:id="rId66"/>
  </p:notesMasterIdLst>
  <p:sldIdLst>
    <p:sldId id="256" r:id="rId4"/>
    <p:sldId id="442" r:id="rId5"/>
    <p:sldId id="279" r:id="rId6"/>
    <p:sldId id="257" r:id="rId7"/>
    <p:sldId id="606" r:id="rId8"/>
    <p:sldId id="834" r:id="rId9"/>
    <p:sldId id="824" r:id="rId10"/>
    <p:sldId id="607" r:id="rId11"/>
    <p:sldId id="831" r:id="rId12"/>
    <p:sldId id="832" r:id="rId13"/>
    <p:sldId id="258" r:id="rId14"/>
    <p:sldId id="344" r:id="rId15"/>
    <p:sldId id="259" r:id="rId16"/>
    <p:sldId id="833" r:id="rId17"/>
    <p:sldId id="345" r:id="rId18"/>
    <p:sldId id="346" r:id="rId19"/>
    <p:sldId id="347" r:id="rId20"/>
    <p:sldId id="348" r:id="rId21"/>
    <p:sldId id="420" r:id="rId22"/>
    <p:sldId id="349" r:id="rId23"/>
    <p:sldId id="835" r:id="rId24"/>
    <p:sldId id="350" r:id="rId25"/>
    <p:sldId id="608" r:id="rId26"/>
    <p:sldId id="351" r:id="rId27"/>
    <p:sldId id="352" r:id="rId28"/>
    <p:sldId id="609" r:id="rId29"/>
    <p:sldId id="610" r:id="rId30"/>
    <p:sldId id="801" r:id="rId31"/>
    <p:sldId id="821" r:id="rId32"/>
    <p:sldId id="353" r:id="rId33"/>
    <p:sldId id="355" r:id="rId34"/>
    <p:sldId id="356" r:id="rId35"/>
    <p:sldId id="611" r:id="rId36"/>
    <p:sldId id="357" r:id="rId37"/>
    <p:sldId id="358" r:id="rId38"/>
    <p:sldId id="797" r:id="rId39"/>
    <p:sldId id="359" r:id="rId40"/>
    <p:sldId id="360" r:id="rId41"/>
    <p:sldId id="362" r:id="rId42"/>
    <p:sldId id="786" r:id="rId43"/>
    <p:sldId id="798" r:id="rId44"/>
    <p:sldId id="614" r:id="rId45"/>
    <p:sldId id="788" r:id="rId46"/>
    <p:sldId id="615" r:id="rId47"/>
    <p:sldId id="825" r:id="rId48"/>
    <p:sldId id="803" r:id="rId49"/>
    <p:sldId id="804" r:id="rId50"/>
    <p:sldId id="805" r:id="rId51"/>
    <p:sldId id="807" r:id="rId52"/>
    <p:sldId id="806" r:id="rId53"/>
    <p:sldId id="815" r:id="rId54"/>
    <p:sldId id="808" r:id="rId55"/>
    <p:sldId id="809" r:id="rId56"/>
    <p:sldId id="616" r:id="rId57"/>
    <p:sldId id="812" r:id="rId58"/>
    <p:sldId id="811" r:id="rId59"/>
    <p:sldId id="814" r:id="rId60"/>
    <p:sldId id="813" r:id="rId61"/>
    <p:sldId id="619" r:id="rId62"/>
    <p:sldId id="620" r:id="rId63"/>
    <p:sldId id="820" r:id="rId64"/>
    <p:sldId id="799" r:id="rId65"/>
  </p:sldIdLst>
  <p:sldSz cx="9144000" cy="6858000" type="screen4x3"/>
  <p:notesSz cx="7099300" cy="10234613"/>
  <p:defaultTextStyle>
    <a:defPPr>
      <a:defRPr lang="fr-FR"/>
    </a:defPPr>
    <a:lvl1pPr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a:srgbClr val="00FF00"/>
    <a:srgbClr val="66FFFF"/>
    <a:srgbClr val="FF6600"/>
    <a:srgbClr val="CC66FF"/>
    <a:srgbClr val="6600CC"/>
    <a:srgbClr val="0099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DF953-8FAC-4EF7-BFED-F79A9E60DA81}" v="6" dt="2023-10-09T10:19:40.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61" autoAdjust="0"/>
  </p:normalViewPr>
  <p:slideViewPr>
    <p:cSldViewPr>
      <p:cViewPr varScale="1">
        <p:scale>
          <a:sx n="83" d="100"/>
          <a:sy n="83" d="100"/>
        </p:scale>
        <p:origin x="102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7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customXml" Target="../customXml/item2.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customXml" Target="../customXml/item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 CHARLET" userId="5882593612cc6029" providerId="LiveId" clId="{1E7DF953-8FAC-4EF7-BFED-F79A9E60DA81}"/>
    <pc:docChg chg="addSld delSld modSld">
      <pc:chgData name="Christophe CHARLET" userId="5882593612cc6029" providerId="LiveId" clId="{1E7DF953-8FAC-4EF7-BFED-F79A9E60DA81}" dt="2023-10-09T10:19:40.956" v="7"/>
      <pc:docMkLst>
        <pc:docMk/>
      </pc:docMkLst>
      <pc:sldChg chg="delSp modSp modAnim">
        <pc:chgData name="Christophe CHARLET" userId="5882593612cc6029" providerId="LiveId" clId="{1E7DF953-8FAC-4EF7-BFED-F79A9E60DA81}" dt="2023-10-09T10:02:29.505" v="4" actId="478"/>
        <pc:sldMkLst>
          <pc:docMk/>
          <pc:sldMk cId="0" sldId="279"/>
        </pc:sldMkLst>
        <pc:spChg chg="del mod">
          <ac:chgData name="Christophe CHARLET" userId="5882593612cc6029" providerId="LiveId" clId="{1E7DF953-8FAC-4EF7-BFED-F79A9E60DA81}" dt="2023-10-09T10:02:21.732" v="2" actId="478"/>
          <ac:spMkLst>
            <pc:docMk/>
            <pc:sldMk cId="0" sldId="279"/>
            <ac:spMk id="33834" creationId="{C70087D0-97CE-4602-8EA5-EE9F364655C2}"/>
          </ac:spMkLst>
        </pc:spChg>
        <pc:spChg chg="del">
          <ac:chgData name="Christophe CHARLET" userId="5882593612cc6029" providerId="LiveId" clId="{1E7DF953-8FAC-4EF7-BFED-F79A9E60DA81}" dt="2023-10-09T10:02:25.811" v="3" actId="478"/>
          <ac:spMkLst>
            <pc:docMk/>
            <pc:sldMk cId="0" sldId="279"/>
            <ac:spMk id="33837" creationId="{0AF39AB9-785B-43B6-9AB2-4EBF61106511}"/>
          </ac:spMkLst>
        </pc:spChg>
        <pc:spChg chg="del">
          <ac:chgData name="Christophe CHARLET" userId="5882593612cc6029" providerId="LiveId" clId="{1E7DF953-8FAC-4EF7-BFED-F79A9E60DA81}" dt="2023-10-09T10:02:29.505" v="4" actId="478"/>
          <ac:spMkLst>
            <pc:docMk/>
            <pc:sldMk cId="0" sldId="279"/>
            <ac:spMk id="33838" creationId="{25DB70DC-F030-42CA-9F29-1EAE5EFF1431}"/>
          </ac:spMkLst>
        </pc:spChg>
      </pc:sldChg>
      <pc:sldChg chg="del">
        <pc:chgData name="Christophe CHARLET" userId="5882593612cc6029" providerId="LiveId" clId="{1E7DF953-8FAC-4EF7-BFED-F79A9E60DA81}" dt="2023-10-09T10:19:07.193" v="5" actId="47"/>
        <pc:sldMkLst>
          <pc:docMk/>
          <pc:sldMk cId="0" sldId="354"/>
        </pc:sldMkLst>
      </pc:sldChg>
      <pc:sldChg chg="add del">
        <pc:chgData name="Christophe CHARLET" userId="5882593612cc6029" providerId="LiveId" clId="{1E7DF953-8FAC-4EF7-BFED-F79A9E60DA81}" dt="2023-10-09T10:19:40.956" v="7"/>
        <pc:sldMkLst>
          <pc:docMk/>
          <pc:sldMk cId="0" sldId="366"/>
        </pc:sldMkLst>
      </pc:sldChg>
      <pc:sldChg chg="add del">
        <pc:chgData name="Christophe CHARLET" userId="5882593612cc6029" providerId="LiveId" clId="{1E7DF953-8FAC-4EF7-BFED-F79A9E60DA81}" dt="2023-10-09T10:19:40.956" v="7"/>
        <pc:sldMkLst>
          <pc:docMk/>
          <pc:sldMk cId="0" sldId="368"/>
        </pc:sldMkLst>
      </pc:sldChg>
      <pc:sldChg chg="add del">
        <pc:chgData name="Christophe CHARLET" userId="5882593612cc6029" providerId="LiveId" clId="{1E7DF953-8FAC-4EF7-BFED-F79A9E60DA81}" dt="2023-10-09T10:19:40.956" v="7"/>
        <pc:sldMkLst>
          <pc:docMk/>
          <pc:sldMk cId="0" sldId="369"/>
        </pc:sldMkLst>
      </pc:sldChg>
      <pc:sldChg chg="add del">
        <pc:chgData name="Christophe CHARLET" userId="5882593612cc6029" providerId="LiveId" clId="{1E7DF953-8FAC-4EF7-BFED-F79A9E60DA81}" dt="2023-10-09T10:19:40.956" v="7"/>
        <pc:sldMkLst>
          <pc:docMk/>
          <pc:sldMk cId="0" sldId="370"/>
        </pc:sldMkLst>
      </pc:sldChg>
      <pc:sldChg chg="add del">
        <pc:chgData name="Christophe CHARLET" userId="5882593612cc6029" providerId="LiveId" clId="{1E7DF953-8FAC-4EF7-BFED-F79A9E60DA81}" dt="2023-10-09T10:19:40.956" v="7"/>
        <pc:sldMkLst>
          <pc:docMk/>
          <pc:sldMk cId="0" sldId="371"/>
        </pc:sldMkLst>
      </pc:sldChg>
      <pc:sldChg chg="add del">
        <pc:chgData name="Christophe CHARLET" userId="5882593612cc6029" providerId="LiveId" clId="{1E7DF953-8FAC-4EF7-BFED-F79A9E60DA81}" dt="2023-10-09T10:19:40.956" v="7"/>
        <pc:sldMkLst>
          <pc:docMk/>
          <pc:sldMk cId="0" sldId="372"/>
        </pc:sldMkLst>
      </pc:sldChg>
      <pc:sldChg chg="add del">
        <pc:chgData name="Christophe CHARLET" userId="5882593612cc6029" providerId="LiveId" clId="{1E7DF953-8FAC-4EF7-BFED-F79A9E60DA81}" dt="2023-10-09T10:19:40.956" v="7"/>
        <pc:sldMkLst>
          <pc:docMk/>
          <pc:sldMk cId="0" sldId="373"/>
        </pc:sldMkLst>
      </pc:sldChg>
      <pc:sldChg chg="add del">
        <pc:chgData name="Christophe CHARLET" userId="5882593612cc6029" providerId="LiveId" clId="{1E7DF953-8FAC-4EF7-BFED-F79A9E60DA81}" dt="2023-10-09T10:19:40.956" v="7"/>
        <pc:sldMkLst>
          <pc:docMk/>
          <pc:sldMk cId="0" sldId="374"/>
        </pc:sldMkLst>
      </pc:sldChg>
      <pc:sldChg chg="add del">
        <pc:chgData name="Christophe CHARLET" userId="5882593612cc6029" providerId="LiveId" clId="{1E7DF953-8FAC-4EF7-BFED-F79A9E60DA81}" dt="2023-10-09T10:19:40.956" v="7"/>
        <pc:sldMkLst>
          <pc:docMk/>
          <pc:sldMk cId="0" sldId="375"/>
        </pc:sldMkLst>
      </pc:sldChg>
      <pc:sldChg chg="del">
        <pc:chgData name="Christophe CHARLET" userId="5882593612cc6029" providerId="LiveId" clId="{1E7DF953-8FAC-4EF7-BFED-F79A9E60DA81}" dt="2023-10-09T10:02:00.171" v="0" actId="47"/>
        <pc:sldMkLst>
          <pc:docMk/>
          <pc:sldMk cId="0" sldId="548"/>
        </pc:sldMkLst>
      </pc:sldChg>
      <pc:sldChg chg="del">
        <pc:chgData name="Christophe CHARLET" userId="5882593612cc6029" providerId="LiveId" clId="{1E7DF953-8FAC-4EF7-BFED-F79A9E60DA81}" dt="2023-10-09T10:02:00.171" v="0" actId="47"/>
        <pc:sldMkLst>
          <pc:docMk/>
          <pc:sldMk cId="0" sldId="549"/>
        </pc:sldMkLst>
      </pc:sldChg>
      <pc:sldChg chg="del">
        <pc:chgData name="Christophe CHARLET" userId="5882593612cc6029" providerId="LiveId" clId="{1E7DF953-8FAC-4EF7-BFED-F79A9E60DA81}" dt="2023-10-09T10:02:00.171" v="0" actId="47"/>
        <pc:sldMkLst>
          <pc:docMk/>
          <pc:sldMk cId="0" sldId="603"/>
        </pc:sldMkLst>
      </pc:sldChg>
      <pc:sldChg chg="add del">
        <pc:chgData name="Christophe CHARLET" userId="5882593612cc6029" providerId="LiveId" clId="{1E7DF953-8FAC-4EF7-BFED-F79A9E60DA81}" dt="2023-10-09T10:19:40.956" v="7"/>
        <pc:sldMkLst>
          <pc:docMk/>
          <pc:sldMk cId="0" sldId="613"/>
        </pc:sldMkLst>
      </pc:sldChg>
      <pc:sldChg chg="del">
        <pc:chgData name="Christophe CHARLET" userId="5882593612cc6029" providerId="LiveId" clId="{1E7DF953-8FAC-4EF7-BFED-F79A9E60DA81}" dt="2023-10-09T10:02:00.171" v="0" actId="47"/>
        <pc:sldMkLst>
          <pc:docMk/>
          <pc:sldMk cId="0" sldId="621"/>
        </pc:sldMkLst>
      </pc:sldChg>
      <pc:sldChg chg="del">
        <pc:chgData name="Christophe CHARLET" userId="5882593612cc6029" providerId="LiveId" clId="{1E7DF953-8FAC-4EF7-BFED-F79A9E60DA81}" dt="2023-10-09T10:02:00.171" v="0" actId="47"/>
        <pc:sldMkLst>
          <pc:docMk/>
          <pc:sldMk cId="0" sldId="622"/>
        </pc:sldMkLst>
      </pc:sldChg>
      <pc:sldChg chg="add del">
        <pc:chgData name="Christophe CHARLET" userId="5882593612cc6029" providerId="LiveId" clId="{1E7DF953-8FAC-4EF7-BFED-F79A9E60DA81}" dt="2023-10-09T10:19:40.956" v="7"/>
        <pc:sldMkLst>
          <pc:docMk/>
          <pc:sldMk cId="0" sldId="623"/>
        </pc:sldMkLst>
      </pc:sldChg>
      <pc:sldChg chg="del">
        <pc:chgData name="Christophe CHARLET" userId="5882593612cc6029" providerId="LiveId" clId="{1E7DF953-8FAC-4EF7-BFED-F79A9E60DA81}" dt="2023-10-09T10:02:00.171" v="0" actId="47"/>
        <pc:sldMkLst>
          <pc:docMk/>
          <pc:sldMk cId="0" sldId="624"/>
        </pc:sldMkLst>
      </pc:sldChg>
      <pc:sldChg chg="del">
        <pc:chgData name="Christophe CHARLET" userId="5882593612cc6029" providerId="LiveId" clId="{1E7DF953-8FAC-4EF7-BFED-F79A9E60DA81}" dt="2023-10-09T10:02:00.171" v="0" actId="47"/>
        <pc:sldMkLst>
          <pc:docMk/>
          <pc:sldMk cId="0" sldId="625"/>
        </pc:sldMkLst>
      </pc:sldChg>
      <pc:sldChg chg="del">
        <pc:chgData name="Christophe CHARLET" userId="5882593612cc6029" providerId="LiveId" clId="{1E7DF953-8FAC-4EF7-BFED-F79A9E60DA81}" dt="2023-10-09T10:02:00.171" v="0" actId="47"/>
        <pc:sldMkLst>
          <pc:docMk/>
          <pc:sldMk cId="0" sldId="626"/>
        </pc:sldMkLst>
      </pc:sldChg>
      <pc:sldChg chg="del">
        <pc:chgData name="Christophe CHARLET" userId="5882593612cc6029" providerId="LiveId" clId="{1E7DF953-8FAC-4EF7-BFED-F79A9E60DA81}" dt="2023-10-09T10:02:00.171" v="0" actId="47"/>
        <pc:sldMkLst>
          <pc:docMk/>
          <pc:sldMk cId="0" sldId="630"/>
        </pc:sldMkLst>
      </pc:sldChg>
      <pc:sldChg chg="del">
        <pc:chgData name="Christophe CHARLET" userId="5882593612cc6029" providerId="LiveId" clId="{1E7DF953-8FAC-4EF7-BFED-F79A9E60DA81}" dt="2023-10-09T10:02:00.171" v="0" actId="47"/>
        <pc:sldMkLst>
          <pc:docMk/>
          <pc:sldMk cId="0" sldId="631"/>
        </pc:sldMkLst>
      </pc:sldChg>
      <pc:sldChg chg="del">
        <pc:chgData name="Christophe CHARLET" userId="5882593612cc6029" providerId="LiveId" clId="{1E7DF953-8FAC-4EF7-BFED-F79A9E60DA81}" dt="2023-10-09T10:02:00.171" v="0" actId="47"/>
        <pc:sldMkLst>
          <pc:docMk/>
          <pc:sldMk cId="0" sldId="632"/>
        </pc:sldMkLst>
      </pc:sldChg>
      <pc:sldChg chg="del">
        <pc:chgData name="Christophe CHARLET" userId="5882593612cc6029" providerId="LiveId" clId="{1E7DF953-8FAC-4EF7-BFED-F79A9E60DA81}" dt="2023-10-09T10:02:00.171" v="0" actId="47"/>
        <pc:sldMkLst>
          <pc:docMk/>
          <pc:sldMk cId="0" sldId="633"/>
        </pc:sldMkLst>
      </pc:sldChg>
      <pc:sldChg chg="del">
        <pc:chgData name="Christophe CHARLET" userId="5882593612cc6029" providerId="LiveId" clId="{1E7DF953-8FAC-4EF7-BFED-F79A9E60DA81}" dt="2023-10-09T10:02:00.171" v="0" actId="47"/>
        <pc:sldMkLst>
          <pc:docMk/>
          <pc:sldMk cId="0" sldId="634"/>
        </pc:sldMkLst>
      </pc:sldChg>
      <pc:sldChg chg="del">
        <pc:chgData name="Christophe CHARLET" userId="5882593612cc6029" providerId="LiveId" clId="{1E7DF953-8FAC-4EF7-BFED-F79A9E60DA81}" dt="2023-10-09T10:02:00.171" v="0" actId="47"/>
        <pc:sldMkLst>
          <pc:docMk/>
          <pc:sldMk cId="0" sldId="635"/>
        </pc:sldMkLst>
      </pc:sldChg>
      <pc:sldChg chg="del">
        <pc:chgData name="Christophe CHARLET" userId="5882593612cc6029" providerId="LiveId" clId="{1E7DF953-8FAC-4EF7-BFED-F79A9E60DA81}" dt="2023-10-09T10:02:00.171" v="0" actId="47"/>
        <pc:sldMkLst>
          <pc:docMk/>
          <pc:sldMk cId="0" sldId="637"/>
        </pc:sldMkLst>
      </pc:sldChg>
      <pc:sldChg chg="del">
        <pc:chgData name="Christophe CHARLET" userId="5882593612cc6029" providerId="LiveId" clId="{1E7DF953-8FAC-4EF7-BFED-F79A9E60DA81}" dt="2023-10-09T10:02:00.171" v="0" actId="47"/>
        <pc:sldMkLst>
          <pc:docMk/>
          <pc:sldMk cId="0" sldId="638"/>
        </pc:sldMkLst>
      </pc:sldChg>
      <pc:sldChg chg="add del">
        <pc:chgData name="Christophe CHARLET" userId="5882593612cc6029" providerId="LiveId" clId="{1E7DF953-8FAC-4EF7-BFED-F79A9E60DA81}" dt="2023-10-09T10:19:40.956" v="7"/>
        <pc:sldMkLst>
          <pc:docMk/>
          <pc:sldMk cId="0" sldId="639"/>
        </pc:sldMkLst>
      </pc:sldChg>
      <pc:sldChg chg="del">
        <pc:chgData name="Christophe CHARLET" userId="5882593612cc6029" providerId="LiveId" clId="{1E7DF953-8FAC-4EF7-BFED-F79A9E60DA81}" dt="2023-10-09T10:02:00.171" v="0" actId="47"/>
        <pc:sldMkLst>
          <pc:docMk/>
          <pc:sldMk cId="0" sldId="640"/>
        </pc:sldMkLst>
      </pc:sldChg>
      <pc:sldChg chg="del">
        <pc:chgData name="Christophe CHARLET" userId="5882593612cc6029" providerId="LiveId" clId="{1E7DF953-8FAC-4EF7-BFED-F79A9E60DA81}" dt="2023-10-09T10:02:00.171" v="0" actId="47"/>
        <pc:sldMkLst>
          <pc:docMk/>
          <pc:sldMk cId="0" sldId="641"/>
        </pc:sldMkLst>
      </pc:sldChg>
      <pc:sldChg chg="del">
        <pc:chgData name="Christophe CHARLET" userId="5882593612cc6029" providerId="LiveId" clId="{1E7DF953-8FAC-4EF7-BFED-F79A9E60DA81}" dt="2023-10-09T10:02:00.171" v="0" actId="47"/>
        <pc:sldMkLst>
          <pc:docMk/>
          <pc:sldMk cId="0" sldId="643"/>
        </pc:sldMkLst>
      </pc:sldChg>
      <pc:sldChg chg="del">
        <pc:chgData name="Christophe CHARLET" userId="5882593612cc6029" providerId="LiveId" clId="{1E7DF953-8FAC-4EF7-BFED-F79A9E60DA81}" dt="2023-10-09T10:02:00.171" v="0" actId="47"/>
        <pc:sldMkLst>
          <pc:docMk/>
          <pc:sldMk cId="0" sldId="644"/>
        </pc:sldMkLst>
      </pc:sldChg>
      <pc:sldChg chg="del">
        <pc:chgData name="Christophe CHARLET" userId="5882593612cc6029" providerId="LiveId" clId="{1E7DF953-8FAC-4EF7-BFED-F79A9E60DA81}" dt="2023-10-09T10:02:00.171" v="0" actId="47"/>
        <pc:sldMkLst>
          <pc:docMk/>
          <pc:sldMk cId="0" sldId="645"/>
        </pc:sldMkLst>
      </pc:sldChg>
      <pc:sldChg chg="del">
        <pc:chgData name="Christophe CHARLET" userId="5882593612cc6029" providerId="LiveId" clId="{1E7DF953-8FAC-4EF7-BFED-F79A9E60DA81}" dt="2023-10-09T10:02:00.171" v="0" actId="47"/>
        <pc:sldMkLst>
          <pc:docMk/>
          <pc:sldMk cId="0" sldId="646"/>
        </pc:sldMkLst>
      </pc:sldChg>
      <pc:sldChg chg="del">
        <pc:chgData name="Christophe CHARLET" userId="5882593612cc6029" providerId="LiveId" clId="{1E7DF953-8FAC-4EF7-BFED-F79A9E60DA81}" dt="2023-10-09T10:02:00.171" v="0" actId="47"/>
        <pc:sldMkLst>
          <pc:docMk/>
          <pc:sldMk cId="0" sldId="647"/>
        </pc:sldMkLst>
      </pc:sldChg>
      <pc:sldChg chg="del">
        <pc:chgData name="Christophe CHARLET" userId="5882593612cc6029" providerId="LiveId" clId="{1E7DF953-8FAC-4EF7-BFED-F79A9E60DA81}" dt="2023-10-09T10:02:00.171" v="0" actId="47"/>
        <pc:sldMkLst>
          <pc:docMk/>
          <pc:sldMk cId="0" sldId="648"/>
        </pc:sldMkLst>
      </pc:sldChg>
      <pc:sldChg chg="del">
        <pc:chgData name="Christophe CHARLET" userId="5882593612cc6029" providerId="LiveId" clId="{1E7DF953-8FAC-4EF7-BFED-F79A9E60DA81}" dt="2023-10-09T10:02:00.171" v="0" actId="47"/>
        <pc:sldMkLst>
          <pc:docMk/>
          <pc:sldMk cId="0" sldId="649"/>
        </pc:sldMkLst>
      </pc:sldChg>
      <pc:sldChg chg="del">
        <pc:chgData name="Christophe CHARLET" userId="5882593612cc6029" providerId="LiveId" clId="{1E7DF953-8FAC-4EF7-BFED-F79A9E60DA81}" dt="2023-10-09T10:02:00.171" v="0" actId="47"/>
        <pc:sldMkLst>
          <pc:docMk/>
          <pc:sldMk cId="0" sldId="650"/>
        </pc:sldMkLst>
      </pc:sldChg>
      <pc:sldChg chg="del">
        <pc:chgData name="Christophe CHARLET" userId="5882593612cc6029" providerId="LiveId" clId="{1E7DF953-8FAC-4EF7-BFED-F79A9E60DA81}" dt="2023-10-09T10:02:00.171" v="0" actId="47"/>
        <pc:sldMkLst>
          <pc:docMk/>
          <pc:sldMk cId="0" sldId="651"/>
        </pc:sldMkLst>
      </pc:sldChg>
      <pc:sldChg chg="del">
        <pc:chgData name="Christophe CHARLET" userId="5882593612cc6029" providerId="LiveId" clId="{1E7DF953-8FAC-4EF7-BFED-F79A9E60DA81}" dt="2023-10-09T10:02:00.171" v="0" actId="47"/>
        <pc:sldMkLst>
          <pc:docMk/>
          <pc:sldMk cId="0" sldId="652"/>
        </pc:sldMkLst>
      </pc:sldChg>
      <pc:sldChg chg="del">
        <pc:chgData name="Christophe CHARLET" userId="5882593612cc6029" providerId="LiveId" clId="{1E7DF953-8FAC-4EF7-BFED-F79A9E60DA81}" dt="2023-10-09T10:02:00.171" v="0" actId="47"/>
        <pc:sldMkLst>
          <pc:docMk/>
          <pc:sldMk cId="0" sldId="653"/>
        </pc:sldMkLst>
      </pc:sldChg>
      <pc:sldChg chg="del">
        <pc:chgData name="Christophe CHARLET" userId="5882593612cc6029" providerId="LiveId" clId="{1E7DF953-8FAC-4EF7-BFED-F79A9E60DA81}" dt="2023-10-09T10:02:00.171" v="0" actId="47"/>
        <pc:sldMkLst>
          <pc:docMk/>
          <pc:sldMk cId="0" sldId="654"/>
        </pc:sldMkLst>
      </pc:sldChg>
      <pc:sldChg chg="del">
        <pc:chgData name="Christophe CHARLET" userId="5882593612cc6029" providerId="LiveId" clId="{1E7DF953-8FAC-4EF7-BFED-F79A9E60DA81}" dt="2023-10-09T10:02:00.171" v="0" actId="47"/>
        <pc:sldMkLst>
          <pc:docMk/>
          <pc:sldMk cId="0" sldId="658"/>
        </pc:sldMkLst>
      </pc:sldChg>
      <pc:sldChg chg="del">
        <pc:chgData name="Christophe CHARLET" userId="5882593612cc6029" providerId="LiveId" clId="{1E7DF953-8FAC-4EF7-BFED-F79A9E60DA81}" dt="2023-10-09T10:02:00.171" v="0" actId="47"/>
        <pc:sldMkLst>
          <pc:docMk/>
          <pc:sldMk cId="0" sldId="659"/>
        </pc:sldMkLst>
      </pc:sldChg>
      <pc:sldChg chg="del">
        <pc:chgData name="Christophe CHARLET" userId="5882593612cc6029" providerId="LiveId" clId="{1E7DF953-8FAC-4EF7-BFED-F79A9E60DA81}" dt="2023-10-09T10:02:00.171" v="0" actId="47"/>
        <pc:sldMkLst>
          <pc:docMk/>
          <pc:sldMk cId="0" sldId="660"/>
        </pc:sldMkLst>
      </pc:sldChg>
      <pc:sldChg chg="del">
        <pc:chgData name="Christophe CHARLET" userId="5882593612cc6029" providerId="LiveId" clId="{1E7DF953-8FAC-4EF7-BFED-F79A9E60DA81}" dt="2023-10-09T10:02:00.171" v="0" actId="47"/>
        <pc:sldMkLst>
          <pc:docMk/>
          <pc:sldMk cId="0" sldId="816"/>
        </pc:sldMkLst>
      </pc:sldChg>
      <pc:sldChg chg="del">
        <pc:chgData name="Christophe CHARLET" userId="5882593612cc6029" providerId="LiveId" clId="{1E7DF953-8FAC-4EF7-BFED-F79A9E60DA81}" dt="2023-10-09T10:02:00.171" v="0" actId="47"/>
        <pc:sldMkLst>
          <pc:docMk/>
          <pc:sldMk cId="0" sldId="818"/>
        </pc:sldMkLst>
      </pc:sldChg>
      <pc:sldChg chg="del">
        <pc:chgData name="Christophe CHARLET" userId="5882593612cc6029" providerId="LiveId" clId="{1E7DF953-8FAC-4EF7-BFED-F79A9E60DA81}" dt="2023-10-09T10:02:00.171" v="0" actId="47"/>
        <pc:sldMkLst>
          <pc:docMk/>
          <pc:sldMk cId="0" sldId="819"/>
        </pc:sldMkLst>
      </pc:sldChg>
      <pc:sldChg chg="del">
        <pc:chgData name="Christophe CHARLET" userId="5882593612cc6029" providerId="LiveId" clId="{1E7DF953-8FAC-4EF7-BFED-F79A9E60DA81}" dt="2023-10-09T10:02:00.171" v="0" actId="47"/>
        <pc:sldMkLst>
          <pc:docMk/>
          <pc:sldMk cId="0" sldId="826"/>
        </pc:sldMkLst>
      </pc:sldChg>
      <pc:sldChg chg="del">
        <pc:chgData name="Christophe CHARLET" userId="5882593612cc6029" providerId="LiveId" clId="{1E7DF953-8FAC-4EF7-BFED-F79A9E60DA81}" dt="2023-10-09T10:02:00.171" v="0" actId="47"/>
        <pc:sldMkLst>
          <pc:docMk/>
          <pc:sldMk cId="0" sldId="827"/>
        </pc:sldMkLst>
      </pc:sldChg>
      <pc:sldChg chg="del">
        <pc:chgData name="Christophe CHARLET" userId="5882593612cc6029" providerId="LiveId" clId="{1E7DF953-8FAC-4EF7-BFED-F79A9E60DA81}" dt="2023-10-09T10:02:00.171" v="0" actId="47"/>
        <pc:sldMkLst>
          <pc:docMk/>
          <pc:sldMk cId="0" sldId="828"/>
        </pc:sldMkLst>
      </pc:sldChg>
      <pc:sldChg chg="add del">
        <pc:chgData name="Christophe CHARLET" userId="5882593612cc6029" providerId="LiveId" clId="{1E7DF953-8FAC-4EF7-BFED-F79A9E60DA81}" dt="2023-10-09T10:19:40.956" v="7"/>
        <pc:sldMkLst>
          <pc:docMk/>
          <pc:sldMk cId="0" sldId="829"/>
        </pc:sldMkLst>
      </pc:sldChg>
      <pc:sldChg chg="add del">
        <pc:chgData name="Christophe CHARLET" userId="5882593612cc6029" providerId="LiveId" clId="{1E7DF953-8FAC-4EF7-BFED-F79A9E60DA81}" dt="2023-10-09T10:19:40.956" v="7"/>
        <pc:sldMkLst>
          <pc:docMk/>
          <pc:sldMk cId="0" sldId="830"/>
        </pc:sldMkLst>
      </pc:sldChg>
      <pc:sldChg chg="add del">
        <pc:chgData name="Christophe CHARLET" userId="5882593612cc6029" providerId="LiveId" clId="{1E7DF953-8FAC-4EF7-BFED-F79A9E60DA81}" dt="2023-10-09T10:19:40.956" v="7"/>
        <pc:sldMkLst>
          <pc:docMk/>
          <pc:sldMk cId="0" sldId="836"/>
        </pc:sldMkLst>
      </pc:sldChg>
      <pc:sldChg chg="add del">
        <pc:chgData name="Christophe CHARLET" userId="5882593612cc6029" providerId="LiveId" clId="{1E7DF953-8FAC-4EF7-BFED-F79A9E60DA81}" dt="2023-10-09T10:19:40.956" v="7"/>
        <pc:sldMkLst>
          <pc:docMk/>
          <pc:sldMk cId="960105485" sldId="837"/>
        </pc:sldMkLst>
      </pc:sldChg>
      <pc:sldChg chg="add del">
        <pc:chgData name="Christophe CHARLET" userId="5882593612cc6029" providerId="LiveId" clId="{1E7DF953-8FAC-4EF7-BFED-F79A9E60DA81}" dt="2023-10-09T10:19:40.956" v="7"/>
        <pc:sldMkLst>
          <pc:docMk/>
          <pc:sldMk cId="2921055180" sldId="83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1A90440-D2D3-4155-9897-75124898D38D}"/>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spcBef>
                <a:spcPct val="0"/>
              </a:spcBef>
              <a:buFontTx/>
              <a:buNone/>
              <a:defRPr sz="1300">
                <a:latin typeface="Arial" panose="020B0604020202020204" pitchFamily="34" charset="0"/>
              </a:defRPr>
            </a:lvl1pPr>
          </a:lstStyle>
          <a:p>
            <a:pPr>
              <a:defRPr/>
            </a:pPr>
            <a:endParaRPr lang="fr-FR" altLang="fr-FR"/>
          </a:p>
        </p:txBody>
      </p:sp>
      <p:sp>
        <p:nvSpPr>
          <p:cNvPr id="4099" name="Rectangle 3">
            <a:extLst>
              <a:ext uri="{FF2B5EF4-FFF2-40B4-BE49-F238E27FC236}">
                <a16:creationId xmlns:a16="http://schemas.microsoft.com/office/drawing/2014/main" id="{6D6A7774-B14A-4C1B-AACE-8A3FD04A861D}"/>
              </a:ext>
            </a:extLst>
          </p:cNvPr>
          <p:cNvSpPr>
            <a:spLocks noGrp="1" noChangeArrowheads="1"/>
          </p:cNvSpPr>
          <p:nvPr>
            <p:ph type="dt" idx="1"/>
          </p:nvPr>
        </p:nvSpPr>
        <p:spPr bwMode="auto">
          <a:xfrm>
            <a:off x="4021138"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spcBef>
                <a:spcPct val="0"/>
              </a:spcBef>
              <a:buFontTx/>
              <a:buNone/>
              <a:defRPr sz="1300">
                <a:latin typeface="Arial" panose="020B0604020202020204" pitchFamily="34" charset="0"/>
              </a:defRPr>
            </a:lvl1pPr>
          </a:lstStyle>
          <a:p>
            <a:pPr>
              <a:defRPr/>
            </a:pPr>
            <a:endParaRPr lang="fr-FR" altLang="fr-FR"/>
          </a:p>
        </p:txBody>
      </p:sp>
      <p:sp>
        <p:nvSpPr>
          <p:cNvPr id="6148" name="Rectangle 4">
            <a:extLst>
              <a:ext uri="{FF2B5EF4-FFF2-40B4-BE49-F238E27FC236}">
                <a16:creationId xmlns:a16="http://schemas.microsoft.com/office/drawing/2014/main" id="{8ABA4D95-49B2-4112-90B2-B7E221B5461C}"/>
              </a:ext>
            </a:extLst>
          </p:cNvPr>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DFDEA5C-23DD-43D7-8103-124966BF1538}"/>
              </a:ext>
            </a:extLst>
          </p:cNvPr>
          <p:cNvSpPr>
            <a:spLocks noGrp="1" noChangeArrowheads="1"/>
          </p:cNvSpPr>
          <p:nvPr>
            <p:ph type="body" sz="quarter" idx="3"/>
          </p:nvPr>
        </p:nvSpPr>
        <p:spPr bwMode="auto">
          <a:xfrm>
            <a:off x="709613" y="4860925"/>
            <a:ext cx="5680075" cy="4605338"/>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fr-FR" altLang="fr-FR" noProof="0"/>
              <a:t>Cliquez pour modifier les styles du texte du masque</a:t>
            </a:r>
          </a:p>
          <a:p>
            <a:pPr lvl="1"/>
            <a:r>
              <a:rPr lang="fr-FR" altLang="fr-FR" noProof="0"/>
              <a:t>Deuxième niveau</a:t>
            </a:r>
          </a:p>
          <a:p>
            <a:pPr lvl="2"/>
            <a:r>
              <a:rPr lang="fr-FR" altLang="fr-FR" noProof="0"/>
              <a:t>Troisième niveau</a:t>
            </a:r>
          </a:p>
          <a:p>
            <a:pPr lvl="3"/>
            <a:r>
              <a:rPr lang="fr-FR" altLang="fr-FR" noProof="0"/>
              <a:t>Quatrième niveau</a:t>
            </a:r>
          </a:p>
          <a:p>
            <a:pPr lvl="4"/>
            <a:r>
              <a:rPr lang="fr-FR" altLang="fr-FR" noProof="0"/>
              <a:t>Cinquième niveau</a:t>
            </a:r>
          </a:p>
        </p:txBody>
      </p:sp>
      <p:sp>
        <p:nvSpPr>
          <p:cNvPr id="4102" name="Rectangle 6">
            <a:extLst>
              <a:ext uri="{FF2B5EF4-FFF2-40B4-BE49-F238E27FC236}">
                <a16:creationId xmlns:a16="http://schemas.microsoft.com/office/drawing/2014/main" id="{F4704E5B-4049-43A3-955D-4217FDBC506E}"/>
              </a:ext>
            </a:extLst>
          </p:cNvPr>
          <p:cNvSpPr>
            <a:spLocks noGrp="1" noChangeArrowheads="1"/>
          </p:cNvSpPr>
          <p:nvPr>
            <p:ph type="ftr" sz="quarter" idx="4"/>
          </p:nvPr>
        </p:nvSpPr>
        <p:spPr bwMode="auto">
          <a:xfrm>
            <a:off x="0"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spcBef>
                <a:spcPct val="0"/>
              </a:spcBef>
              <a:buFontTx/>
              <a:buNone/>
              <a:defRPr sz="1300">
                <a:latin typeface="Arial" panose="020B0604020202020204" pitchFamily="34" charset="0"/>
              </a:defRPr>
            </a:lvl1pPr>
          </a:lstStyle>
          <a:p>
            <a:pPr>
              <a:defRPr/>
            </a:pPr>
            <a:endParaRPr lang="fr-FR" altLang="fr-FR"/>
          </a:p>
        </p:txBody>
      </p:sp>
      <p:sp>
        <p:nvSpPr>
          <p:cNvPr id="4103" name="Rectangle 7">
            <a:extLst>
              <a:ext uri="{FF2B5EF4-FFF2-40B4-BE49-F238E27FC236}">
                <a16:creationId xmlns:a16="http://schemas.microsoft.com/office/drawing/2014/main" id="{A735A0AE-9044-4F9B-9748-CAFA878EDC36}"/>
              </a:ext>
            </a:extLst>
          </p:cNvPr>
          <p:cNvSpPr>
            <a:spLocks noGrp="1" noChangeArrowheads="1"/>
          </p:cNvSpPr>
          <p:nvPr>
            <p:ph type="sldNum" sz="quarter" idx="5"/>
          </p:nvPr>
        </p:nvSpPr>
        <p:spPr bwMode="auto">
          <a:xfrm>
            <a:off x="4021138" y="9721850"/>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spcBef>
                <a:spcPct val="0"/>
              </a:spcBef>
              <a:buFontTx/>
              <a:buNone/>
              <a:defRPr sz="1300">
                <a:latin typeface="Arial" panose="020B0604020202020204" pitchFamily="34" charset="0"/>
              </a:defRPr>
            </a:lvl1pPr>
          </a:lstStyle>
          <a:p>
            <a:pPr>
              <a:defRPr/>
            </a:pPr>
            <a:fld id="{0F1BD302-AC2D-4082-9A03-58E6FEFCB2F6}"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Rectangle 4">
            <a:extLst>
              <a:ext uri="{FF2B5EF4-FFF2-40B4-BE49-F238E27FC236}">
                <a16:creationId xmlns:a16="http://schemas.microsoft.com/office/drawing/2014/main" id="{34F0E78B-2F6B-43ED-B1C7-2F4381A8C464}"/>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2D01E9FE-98DF-4198-B471-C513A6AFA7C9}"/>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CABACA0F-23CF-4FE4-BC27-CB04038E8083}"/>
              </a:ext>
            </a:extLst>
          </p:cNvPr>
          <p:cNvSpPr>
            <a:spLocks noGrp="1" noChangeArrowheads="1"/>
          </p:cNvSpPr>
          <p:nvPr>
            <p:ph type="sldNum" sz="quarter" idx="12"/>
          </p:nvPr>
        </p:nvSpPr>
        <p:spPr>
          <a:ln/>
        </p:spPr>
        <p:txBody>
          <a:bodyPr/>
          <a:lstStyle>
            <a:lvl1pPr>
              <a:defRPr/>
            </a:lvl1pPr>
          </a:lstStyle>
          <a:p>
            <a:pPr>
              <a:defRPr/>
            </a:pPr>
            <a:fld id="{84F9D4EA-D597-4D2A-B892-F5CD60970871}" type="slidenum">
              <a:rPr lang="fr-FR" altLang="fr-FR"/>
              <a:pPr>
                <a:defRPr/>
              </a:pPr>
              <a:t>‹N°›</a:t>
            </a:fld>
            <a:endParaRPr lang="fr-FR" altLang="fr-FR"/>
          </a:p>
        </p:txBody>
      </p:sp>
    </p:spTree>
    <p:extLst>
      <p:ext uri="{BB962C8B-B14F-4D97-AF65-F5344CB8AC3E}">
        <p14:creationId xmlns:p14="http://schemas.microsoft.com/office/powerpoint/2010/main" val="252865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63AAD090-EF57-415B-B27C-88972A342CE6}"/>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F7E6050C-D9BB-4930-ABAA-B16EDD68C5A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54A67442-FC38-4628-AF3F-E2CBC96F8D27}"/>
              </a:ext>
            </a:extLst>
          </p:cNvPr>
          <p:cNvSpPr>
            <a:spLocks noGrp="1" noChangeArrowheads="1"/>
          </p:cNvSpPr>
          <p:nvPr>
            <p:ph type="sldNum" sz="quarter" idx="12"/>
          </p:nvPr>
        </p:nvSpPr>
        <p:spPr>
          <a:ln/>
        </p:spPr>
        <p:txBody>
          <a:bodyPr/>
          <a:lstStyle>
            <a:lvl1pPr>
              <a:defRPr/>
            </a:lvl1pPr>
          </a:lstStyle>
          <a:p>
            <a:pPr>
              <a:defRPr/>
            </a:pPr>
            <a:fld id="{F3ABCA7A-2B73-4997-A0C6-C73946C265EE}" type="slidenum">
              <a:rPr lang="fr-FR" altLang="fr-FR"/>
              <a:pPr>
                <a:defRPr/>
              </a:pPr>
              <a:t>‹N°›</a:t>
            </a:fld>
            <a:endParaRPr lang="fr-FR" altLang="fr-FR"/>
          </a:p>
        </p:txBody>
      </p:sp>
    </p:spTree>
    <p:extLst>
      <p:ext uri="{BB962C8B-B14F-4D97-AF65-F5344CB8AC3E}">
        <p14:creationId xmlns:p14="http://schemas.microsoft.com/office/powerpoint/2010/main" val="3366925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20829AA9-0C5A-44E5-9336-90BFCFDD531A}"/>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1FA7C09E-7E92-4AA8-9F8F-B25154C11584}"/>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1CFAB44E-8033-4241-A7F2-571F8FDF021E}"/>
              </a:ext>
            </a:extLst>
          </p:cNvPr>
          <p:cNvSpPr>
            <a:spLocks noGrp="1" noChangeArrowheads="1"/>
          </p:cNvSpPr>
          <p:nvPr>
            <p:ph type="sldNum" sz="quarter" idx="12"/>
          </p:nvPr>
        </p:nvSpPr>
        <p:spPr>
          <a:ln/>
        </p:spPr>
        <p:txBody>
          <a:bodyPr/>
          <a:lstStyle>
            <a:lvl1pPr>
              <a:defRPr/>
            </a:lvl1pPr>
          </a:lstStyle>
          <a:p>
            <a:pPr>
              <a:defRPr/>
            </a:pPr>
            <a:fld id="{B2510065-60D6-4BC3-8F4C-60E062D55319}" type="slidenum">
              <a:rPr lang="fr-FR" altLang="fr-FR"/>
              <a:pPr>
                <a:defRPr/>
              </a:pPr>
              <a:t>‹N°›</a:t>
            </a:fld>
            <a:endParaRPr lang="fr-FR" altLang="fr-FR"/>
          </a:p>
        </p:txBody>
      </p:sp>
    </p:spTree>
    <p:extLst>
      <p:ext uri="{BB962C8B-B14F-4D97-AF65-F5344CB8AC3E}">
        <p14:creationId xmlns:p14="http://schemas.microsoft.com/office/powerpoint/2010/main" val="3201699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1FA564-AAC6-476D-8EB0-0F7B39E578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638" y="188913"/>
            <a:ext cx="96837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86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28650" y="365125"/>
            <a:ext cx="7886700" cy="58118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Rectangle 5">
            <a:extLst>
              <a:ext uri="{FF2B5EF4-FFF2-40B4-BE49-F238E27FC236}">
                <a16:creationId xmlns:a16="http://schemas.microsoft.com/office/drawing/2014/main" id="{2A47F1DD-DCD2-4375-83C7-E92EA4A9FFA6}"/>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8EAAC5AA-6C2A-41EB-8370-017B108805BF}" type="slidenum">
              <a:rPr lang="fr-FR" altLang="fr-FR" smtClean="0"/>
              <a:pPr>
                <a:defRPr/>
              </a:pPr>
              <a:t>‹N°›</a:t>
            </a:fld>
            <a:endParaRPr lang="fr-FR" altLang="fr-FR" dirty="0"/>
          </a:p>
        </p:txBody>
      </p:sp>
    </p:spTree>
    <p:extLst>
      <p:ext uri="{BB962C8B-B14F-4D97-AF65-F5344CB8AC3E}">
        <p14:creationId xmlns:p14="http://schemas.microsoft.com/office/powerpoint/2010/main" val="922188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2"/>
          <p:cNvSpPr>
            <a:spLocks noGrp="1"/>
          </p:cNvSpPr>
          <p:nvPr>
            <p:ph type="body"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a:extLst>
              <a:ext uri="{FF2B5EF4-FFF2-40B4-BE49-F238E27FC236}">
                <a16:creationId xmlns:a16="http://schemas.microsoft.com/office/drawing/2014/main" id="{087BC55B-60E3-40D4-84A4-A2483E8C7968}"/>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6989EAA1-A00F-4BB2-9649-57C2AAC55366}" type="slidenum">
              <a:rPr lang="fr-FR" altLang="fr-FR" smtClean="0"/>
              <a:pPr>
                <a:defRPr/>
              </a:pPr>
              <a:t>‹N°›</a:t>
            </a:fld>
            <a:endParaRPr lang="fr-FR" altLang="fr-FR" dirty="0"/>
          </a:p>
        </p:txBody>
      </p:sp>
    </p:spTree>
    <p:extLst>
      <p:ext uri="{BB962C8B-B14F-4D97-AF65-F5344CB8AC3E}">
        <p14:creationId xmlns:p14="http://schemas.microsoft.com/office/powerpoint/2010/main" val="1324497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Rectangle 4">
            <a:extLst>
              <a:ext uri="{FF2B5EF4-FFF2-40B4-BE49-F238E27FC236}">
                <a16:creationId xmlns:a16="http://schemas.microsoft.com/office/drawing/2014/main" id="{13344BD5-FA1F-49FA-95BA-6736D039D754}"/>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4F6CB9AA-8D38-489B-8C5C-FF0ACB963BA8}"/>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7117DBC9-339A-424B-A310-C4153E44F652}"/>
              </a:ext>
            </a:extLst>
          </p:cNvPr>
          <p:cNvSpPr>
            <a:spLocks noGrp="1" noChangeArrowheads="1"/>
          </p:cNvSpPr>
          <p:nvPr>
            <p:ph type="sldNum" sz="quarter" idx="12"/>
          </p:nvPr>
        </p:nvSpPr>
        <p:spPr>
          <a:ln/>
        </p:spPr>
        <p:txBody>
          <a:bodyPr/>
          <a:lstStyle>
            <a:lvl1pPr>
              <a:defRPr/>
            </a:lvl1pPr>
          </a:lstStyle>
          <a:p>
            <a:pPr>
              <a:defRPr/>
            </a:pPr>
            <a:fld id="{0E6E8DE3-A032-4D59-B82F-7AB3A699E058}" type="slidenum">
              <a:rPr lang="fr-FR" altLang="fr-FR"/>
              <a:pPr>
                <a:defRPr/>
              </a:pPr>
              <a:t>‹N°›</a:t>
            </a:fld>
            <a:endParaRPr lang="fr-FR" altLang="fr-FR"/>
          </a:p>
        </p:txBody>
      </p:sp>
    </p:spTree>
    <p:extLst>
      <p:ext uri="{BB962C8B-B14F-4D97-AF65-F5344CB8AC3E}">
        <p14:creationId xmlns:p14="http://schemas.microsoft.com/office/powerpoint/2010/main" val="2567969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F6ABB7C5-AADF-4BB9-9620-BE54E3CB74C4}"/>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B730BDB2-7AF1-4EAC-98D5-3A3F68BBAD76}"/>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B850C75F-ADAE-46F0-AD49-70EEAE51C364}"/>
              </a:ext>
            </a:extLst>
          </p:cNvPr>
          <p:cNvSpPr>
            <a:spLocks noGrp="1" noChangeArrowheads="1"/>
          </p:cNvSpPr>
          <p:nvPr>
            <p:ph type="sldNum" sz="quarter" idx="12"/>
          </p:nvPr>
        </p:nvSpPr>
        <p:spPr>
          <a:ln/>
        </p:spPr>
        <p:txBody>
          <a:bodyPr/>
          <a:lstStyle>
            <a:lvl1pPr>
              <a:defRPr/>
            </a:lvl1pPr>
          </a:lstStyle>
          <a:p>
            <a:pPr>
              <a:defRPr/>
            </a:pPr>
            <a:fld id="{B6DCBAF1-D8BC-4C45-B474-A52FD42689A9}" type="slidenum">
              <a:rPr lang="fr-FR" altLang="fr-FR"/>
              <a:pPr>
                <a:defRPr/>
              </a:pPr>
              <a:t>‹N°›</a:t>
            </a:fld>
            <a:endParaRPr lang="fr-FR" altLang="fr-FR"/>
          </a:p>
        </p:txBody>
      </p:sp>
    </p:spTree>
    <p:extLst>
      <p:ext uri="{BB962C8B-B14F-4D97-AF65-F5344CB8AC3E}">
        <p14:creationId xmlns:p14="http://schemas.microsoft.com/office/powerpoint/2010/main" val="1597246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E8EAE3AC-D1A8-42B9-862D-CC15E381C332}"/>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62D70ED4-5169-4B7A-9838-2EA5FC25AD11}"/>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0821629B-6C57-4EF1-A58C-E02C7977AE00}"/>
              </a:ext>
            </a:extLst>
          </p:cNvPr>
          <p:cNvSpPr>
            <a:spLocks noGrp="1" noChangeArrowheads="1"/>
          </p:cNvSpPr>
          <p:nvPr>
            <p:ph type="sldNum" sz="quarter" idx="12"/>
          </p:nvPr>
        </p:nvSpPr>
        <p:spPr>
          <a:ln/>
        </p:spPr>
        <p:txBody>
          <a:bodyPr/>
          <a:lstStyle>
            <a:lvl1pPr>
              <a:defRPr/>
            </a:lvl1pPr>
          </a:lstStyle>
          <a:p>
            <a:pPr>
              <a:defRPr/>
            </a:pPr>
            <a:fld id="{4E485154-DCD8-4BFD-BBAD-778ACA0E0BD7}" type="slidenum">
              <a:rPr lang="fr-FR" altLang="fr-FR"/>
              <a:pPr>
                <a:defRPr/>
              </a:pPr>
              <a:t>‹N°›</a:t>
            </a:fld>
            <a:endParaRPr lang="fr-FR" altLang="fr-FR"/>
          </a:p>
        </p:txBody>
      </p:sp>
    </p:spTree>
    <p:extLst>
      <p:ext uri="{BB962C8B-B14F-4D97-AF65-F5344CB8AC3E}">
        <p14:creationId xmlns:p14="http://schemas.microsoft.com/office/powerpoint/2010/main" val="1252118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D818B5B8-8BD9-40A2-94EF-90C9106FFE2B}"/>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67DE9D4E-01A5-42F2-B8B8-EA0AFA6EAD3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0E751A39-2D16-4025-8DD5-906F40B958C1}"/>
              </a:ext>
            </a:extLst>
          </p:cNvPr>
          <p:cNvSpPr>
            <a:spLocks noGrp="1" noChangeArrowheads="1"/>
          </p:cNvSpPr>
          <p:nvPr>
            <p:ph type="sldNum" sz="quarter" idx="12"/>
          </p:nvPr>
        </p:nvSpPr>
        <p:spPr>
          <a:ln/>
        </p:spPr>
        <p:txBody>
          <a:bodyPr/>
          <a:lstStyle>
            <a:lvl1pPr>
              <a:defRPr/>
            </a:lvl1pPr>
          </a:lstStyle>
          <a:p>
            <a:pPr>
              <a:defRPr/>
            </a:pPr>
            <a:fld id="{EBFA2A9F-F8D6-482D-8B49-492F0612B676}" type="slidenum">
              <a:rPr lang="fr-FR" altLang="fr-FR"/>
              <a:pPr>
                <a:defRPr/>
              </a:pPr>
              <a:t>‹N°›</a:t>
            </a:fld>
            <a:endParaRPr lang="fr-FR" altLang="fr-FR"/>
          </a:p>
        </p:txBody>
      </p:sp>
    </p:spTree>
    <p:extLst>
      <p:ext uri="{BB962C8B-B14F-4D97-AF65-F5344CB8AC3E}">
        <p14:creationId xmlns:p14="http://schemas.microsoft.com/office/powerpoint/2010/main" val="1900012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20A6F21A-22BA-44CD-9AF5-42C0F6A5F920}"/>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8" name="Rectangle 5">
            <a:extLst>
              <a:ext uri="{FF2B5EF4-FFF2-40B4-BE49-F238E27FC236}">
                <a16:creationId xmlns:a16="http://schemas.microsoft.com/office/drawing/2014/main" id="{A953F2DC-0A14-4400-96C0-D6A60BCDECE6}"/>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9" name="Rectangle 6">
            <a:extLst>
              <a:ext uri="{FF2B5EF4-FFF2-40B4-BE49-F238E27FC236}">
                <a16:creationId xmlns:a16="http://schemas.microsoft.com/office/drawing/2014/main" id="{CE3A1C59-E1A3-4800-BA6C-AEA45D394D96}"/>
              </a:ext>
            </a:extLst>
          </p:cNvPr>
          <p:cNvSpPr>
            <a:spLocks noGrp="1" noChangeArrowheads="1"/>
          </p:cNvSpPr>
          <p:nvPr>
            <p:ph type="sldNum" sz="quarter" idx="12"/>
          </p:nvPr>
        </p:nvSpPr>
        <p:spPr>
          <a:ln/>
        </p:spPr>
        <p:txBody>
          <a:bodyPr/>
          <a:lstStyle>
            <a:lvl1pPr>
              <a:defRPr/>
            </a:lvl1pPr>
          </a:lstStyle>
          <a:p>
            <a:pPr>
              <a:defRPr/>
            </a:pPr>
            <a:fld id="{8F1FD62E-1455-46F5-8106-515D080992DA}" type="slidenum">
              <a:rPr lang="fr-FR" altLang="fr-FR"/>
              <a:pPr>
                <a:defRPr/>
              </a:pPr>
              <a:t>‹N°›</a:t>
            </a:fld>
            <a:endParaRPr lang="fr-FR" altLang="fr-FR"/>
          </a:p>
        </p:txBody>
      </p:sp>
    </p:spTree>
    <p:extLst>
      <p:ext uri="{BB962C8B-B14F-4D97-AF65-F5344CB8AC3E}">
        <p14:creationId xmlns:p14="http://schemas.microsoft.com/office/powerpoint/2010/main" val="1885209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4BE410EF-8B4C-4BEC-B3BB-CF3CB45A60AC}"/>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CA6FC12A-7B7C-4646-B727-370B1C5C9E34}"/>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1F1D4B62-BA98-4118-9698-C4ABA6D17B15}"/>
              </a:ext>
            </a:extLst>
          </p:cNvPr>
          <p:cNvSpPr>
            <a:spLocks noGrp="1" noChangeArrowheads="1"/>
          </p:cNvSpPr>
          <p:nvPr>
            <p:ph type="sldNum" sz="quarter" idx="12"/>
          </p:nvPr>
        </p:nvSpPr>
        <p:spPr>
          <a:ln/>
        </p:spPr>
        <p:txBody>
          <a:bodyPr/>
          <a:lstStyle>
            <a:lvl1pPr>
              <a:defRPr/>
            </a:lvl1pPr>
          </a:lstStyle>
          <a:p>
            <a:pPr>
              <a:defRPr/>
            </a:pPr>
            <a:fld id="{63DBE4EC-D46C-4C70-83EF-660FF565B175}" type="slidenum">
              <a:rPr lang="fr-FR" altLang="fr-FR"/>
              <a:pPr>
                <a:defRPr/>
              </a:pPr>
              <a:t>‹N°›</a:t>
            </a:fld>
            <a:endParaRPr lang="fr-FR" altLang="fr-FR"/>
          </a:p>
        </p:txBody>
      </p:sp>
    </p:spTree>
    <p:extLst>
      <p:ext uri="{BB962C8B-B14F-4D97-AF65-F5344CB8AC3E}">
        <p14:creationId xmlns:p14="http://schemas.microsoft.com/office/powerpoint/2010/main" val="528852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a:extLst>
              <a:ext uri="{FF2B5EF4-FFF2-40B4-BE49-F238E27FC236}">
                <a16:creationId xmlns:a16="http://schemas.microsoft.com/office/drawing/2014/main" id="{97D548ED-A677-4AF7-9842-AAAEE4C8C8C4}"/>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4" name="Rectangle 5">
            <a:extLst>
              <a:ext uri="{FF2B5EF4-FFF2-40B4-BE49-F238E27FC236}">
                <a16:creationId xmlns:a16="http://schemas.microsoft.com/office/drawing/2014/main" id="{1E461F13-7A07-40D1-9C75-3CA4212394E9}"/>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5" name="Rectangle 6">
            <a:extLst>
              <a:ext uri="{FF2B5EF4-FFF2-40B4-BE49-F238E27FC236}">
                <a16:creationId xmlns:a16="http://schemas.microsoft.com/office/drawing/2014/main" id="{6908E404-615D-4249-80F9-C9995729A407}"/>
              </a:ext>
            </a:extLst>
          </p:cNvPr>
          <p:cNvSpPr>
            <a:spLocks noGrp="1" noChangeArrowheads="1"/>
          </p:cNvSpPr>
          <p:nvPr>
            <p:ph type="sldNum" sz="quarter" idx="12"/>
          </p:nvPr>
        </p:nvSpPr>
        <p:spPr>
          <a:ln/>
        </p:spPr>
        <p:txBody>
          <a:bodyPr/>
          <a:lstStyle>
            <a:lvl1pPr>
              <a:defRPr/>
            </a:lvl1pPr>
          </a:lstStyle>
          <a:p>
            <a:pPr>
              <a:defRPr/>
            </a:pPr>
            <a:fld id="{40EE986E-F4EB-415A-AB12-6FA7E5A0821F}" type="slidenum">
              <a:rPr lang="fr-FR" altLang="fr-FR"/>
              <a:pPr>
                <a:defRPr/>
              </a:pPr>
              <a:t>‹N°›</a:t>
            </a:fld>
            <a:endParaRPr lang="fr-FR" altLang="fr-FR"/>
          </a:p>
        </p:txBody>
      </p:sp>
    </p:spTree>
    <p:extLst>
      <p:ext uri="{BB962C8B-B14F-4D97-AF65-F5344CB8AC3E}">
        <p14:creationId xmlns:p14="http://schemas.microsoft.com/office/powerpoint/2010/main" val="4091691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8D24DE5-9A3C-4743-A974-6678D54131E2}"/>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3" name="Rectangle 5">
            <a:extLst>
              <a:ext uri="{FF2B5EF4-FFF2-40B4-BE49-F238E27FC236}">
                <a16:creationId xmlns:a16="http://schemas.microsoft.com/office/drawing/2014/main" id="{EF1DC71F-B7EC-40CC-B115-B7886D0C2A37}"/>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4" name="Rectangle 6">
            <a:extLst>
              <a:ext uri="{FF2B5EF4-FFF2-40B4-BE49-F238E27FC236}">
                <a16:creationId xmlns:a16="http://schemas.microsoft.com/office/drawing/2014/main" id="{A98EC735-C2A2-4C10-945A-AD24FD2A5883}"/>
              </a:ext>
            </a:extLst>
          </p:cNvPr>
          <p:cNvSpPr>
            <a:spLocks noGrp="1" noChangeArrowheads="1"/>
          </p:cNvSpPr>
          <p:nvPr>
            <p:ph type="sldNum" sz="quarter" idx="12"/>
          </p:nvPr>
        </p:nvSpPr>
        <p:spPr>
          <a:ln/>
        </p:spPr>
        <p:txBody>
          <a:bodyPr/>
          <a:lstStyle>
            <a:lvl1pPr>
              <a:defRPr/>
            </a:lvl1pPr>
          </a:lstStyle>
          <a:p>
            <a:pPr>
              <a:defRPr/>
            </a:pPr>
            <a:fld id="{2E2D6F31-A4DD-4CC1-B420-C38D1864551D}" type="slidenum">
              <a:rPr lang="fr-FR" altLang="fr-FR"/>
              <a:pPr>
                <a:defRPr/>
              </a:pPr>
              <a:t>‹N°›</a:t>
            </a:fld>
            <a:endParaRPr lang="fr-FR" altLang="fr-FR"/>
          </a:p>
        </p:txBody>
      </p:sp>
    </p:spTree>
    <p:extLst>
      <p:ext uri="{BB962C8B-B14F-4D97-AF65-F5344CB8AC3E}">
        <p14:creationId xmlns:p14="http://schemas.microsoft.com/office/powerpoint/2010/main" val="1850647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FBACFEE2-4DF2-4FAD-9E95-1515B1A41293}"/>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2466DF8C-1B87-41F4-AD43-217E9828675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55BBD7F1-9495-4108-8B13-F624342220C5}"/>
              </a:ext>
            </a:extLst>
          </p:cNvPr>
          <p:cNvSpPr>
            <a:spLocks noGrp="1" noChangeArrowheads="1"/>
          </p:cNvSpPr>
          <p:nvPr>
            <p:ph type="sldNum" sz="quarter" idx="12"/>
          </p:nvPr>
        </p:nvSpPr>
        <p:spPr>
          <a:ln/>
        </p:spPr>
        <p:txBody>
          <a:bodyPr/>
          <a:lstStyle>
            <a:lvl1pPr>
              <a:defRPr/>
            </a:lvl1pPr>
          </a:lstStyle>
          <a:p>
            <a:pPr>
              <a:defRPr/>
            </a:pPr>
            <a:fld id="{544C178F-8290-4443-B1E9-EA490CCE6CBE}" type="slidenum">
              <a:rPr lang="fr-FR" altLang="fr-FR"/>
              <a:pPr>
                <a:defRPr/>
              </a:pPr>
              <a:t>‹N°›</a:t>
            </a:fld>
            <a:endParaRPr lang="fr-FR" altLang="fr-FR"/>
          </a:p>
        </p:txBody>
      </p:sp>
    </p:spTree>
    <p:extLst>
      <p:ext uri="{BB962C8B-B14F-4D97-AF65-F5344CB8AC3E}">
        <p14:creationId xmlns:p14="http://schemas.microsoft.com/office/powerpoint/2010/main" val="3740237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F0777320-4108-4AEA-AD02-B9614793F2A3}"/>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251DB41A-FBCF-4664-943F-1465EB619884}"/>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3A1926E7-2FF4-4A8F-A18B-5E6FC6327411}"/>
              </a:ext>
            </a:extLst>
          </p:cNvPr>
          <p:cNvSpPr>
            <a:spLocks noGrp="1" noChangeArrowheads="1"/>
          </p:cNvSpPr>
          <p:nvPr>
            <p:ph type="sldNum" sz="quarter" idx="12"/>
          </p:nvPr>
        </p:nvSpPr>
        <p:spPr>
          <a:ln/>
        </p:spPr>
        <p:txBody>
          <a:bodyPr/>
          <a:lstStyle>
            <a:lvl1pPr>
              <a:defRPr/>
            </a:lvl1pPr>
          </a:lstStyle>
          <a:p>
            <a:pPr>
              <a:defRPr/>
            </a:pPr>
            <a:fld id="{D1CE5D93-0EBF-44E6-A5BE-7B432BD00456}" type="slidenum">
              <a:rPr lang="fr-FR" altLang="fr-FR"/>
              <a:pPr>
                <a:defRPr/>
              </a:pPr>
              <a:t>‹N°›</a:t>
            </a:fld>
            <a:endParaRPr lang="fr-FR" altLang="fr-FR"/>
          </a:p>
        </p:txBody>
      </p:sp>
    </p:spTree>
    <p:extLst>
      <p:ext uri="{BB962C8B-B14F-4D97-AF65-F5344CB8AC3E}">
        <p14:creationId xmlns:p14="http://schemas.microsoft.com/office/powerpoint/2010/main" val="3990537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B4B01076-34E1-44A2-B2B2-003AF7853AE5}"/>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4A5CC126-DE31-40A4-A967-ADEC4392BD9F}"/>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8C5311AF-6211-4241-A8A0-B3A8E81D0A13}"/>
              </a:ext>
            </a:extLst>
          </p:cNvPr>
          <p:cNvSpPr>
            <a:spLocks noGrp="1" noChangeArrowheads="1"/>
          </p:cNvSpPr>
          <p:nvPr>
            <p:ph type="sldNum" sz="quarter" idx="12"/>
          </p:nvPr>
        </p:nvSpPr>
        <p:spPr>
          <a:ln/>
        </p:spPr>
        <p:txBody>
          <a:bodyPr/>
          <a:lstStyle>
            <a:lvl1pPr>
              <a:defRPr/>
            </a:lvl1pPr>
          </a:lstStyle>
          <a:p>
            <a:pPr>
              <a:defRPr/>
            </a:pPr>
            <a:fld id="{3766E2FF-635F-4103-9A26-034D977940A0}" type="slidenum">
              <a:rPr lang="fr-FR" altLang="fr-FR"/>
              <a:pPr>
                <a:defRPr/>
              </a:pPr>
              <a:t>‹N°›</a:t>
            </a:fld>
            <a:endParaRPr lang="fr-FR" altLang="fr-FR"/>
          </a:p>
        </p:txBody>
      </p:sp>
    </p:spTree>
    <p:extLst>
      <p:ext uri="{BB962C8B-B14F-4D97-AF65-F5344CB8AC3E}">
        <p14:creationId xmlns:p14="http://schemas.microsoft.com/office/powerpoint/2010/main" val="2778678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68166F25-C30E-492A-8EA7-8AD09F9A94D8}"/>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8865271C-C6A3-4141-8252-B0A6ABC94434}"/>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7ED485F8-64D6-4CA1-8D66-52B00AE1E53B}"/>
              </a:ext>
            </a:extLst>
          </p:cNvPr>
          <p:cNvSpPr>
            <a:spLocks noGrp="1" noChangeArrowheads="1"/>
          </p:cNvSpPr>
          <p:nvPr>
            <p:ph type="sldNum" sz="quarter" idx="12"/>
          </p:nvPr>
        </p:nvSpPr>
        <p:spPr>
          <a:ln/>
        </p:spPr>
        <p:txBody>
          <a:bodyPr/>
          <a:lstStyle>
            <a:lvl1pPr>
              <a:defRPr/>
            </a:lvl1pPr>
          </a:lstStyle>
          <a:p>
            <a:pPr>
              <a:defRPr/>
            </a:pPr>
            <a:fld id="{29270533-A083-4353-A19B-8D47265DCEA5}" type="slidenum">
              <a:rPr lang="fr-FR" altLang="fr-FR"/>
              <a:pPr>
                <a:defRPr/>
              </a:pPr>
              <a:t>‹N°›</a:t>
            </a:fld>
            <a:endParaRPr lang="fr-FR" altLang="fr-FR"/>
          </a:p>
        </p:txBody>
      </p:sp>
    </p:spTree>
    <p:extLst>
      <p:ext uri="{BB962C8B-B14F-4D97-AF65-F5344CB8AC3E}">
        <p14:creationId xmlns:p14="http://schemas.microsoft.com/office/powerpoint/2010/main" val="1175839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1FA564-AAC6-476D-8EB0-0F7B39E578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638" y="188913"/>
            <a:ext cx="96837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394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28650" y="365125"/>
            <a:ext cx="7886700" cy="58118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Rectangle 5">
            <a:extLst>
              <a:ext uri="{FF2B5EF4-FFF2-40B4-BE49-F238E27FC236}">
                <a16:creationId xmlns:a16="http://schemas.microsoft.com/office/drawing/2014/main" id="{2A47F1DD-DCD2-4375-83C7-E92EA4A9FFA6}"/>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8EAAC5AA-6C2A-41EB-8370-017B108805BF}" type="slidenum">
              <a:rPr lang="fr-FR" altLang="fr-FR" smtClean="0"/>
              <a:pPr>
                <a:defRPr/>
              </a:pPr>
              <a:t>‹N°›</a:t>
            </a:fld>
            <a:endParaRPr lang="fr-FR" altLang="fr-FR" dirty="0"/>
          </a:p>
        </p:txBody>
      </p:sp>
    </p:spTree>
    <p:extLst>
      <p:ext uri="{BB962C8B-B14F-4D97-AF65-F5344CB8AC3E}">
        <p14:creationId xmlns:p14="http://schemas.microsoft.com/office/powerpoint/2010/main" val="23862538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2"/>
          <p:cNvSpPr>
            <a:spLocks noGrp="1"/>
          </p:cNvSpPr>
          <p:nvPr>
            <p:ph type="body"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a:extLst>
              <a:ext uri="{FF2B5EF4-FFF2-40B4-BE49-F238E27FC236}">
                <a16:creationId xmlns:a16="http://schemas.microsoft.com/office/drawing/2014/main" id="{087BC55B-60E3-40D4-84A4-A2483E8C7968}"/>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6989EAA1-A00F-4BB2-9649-57C2AAC55366}" type="slidenum">
              <a:rPr lang="fr-FR" altLang="fr-FR" smtClean="0"/>
              <a:pPr>
                <a:defRPr/>
              </a:pPr>
              <a:t>‹N°›</a:t>
            </a:fld>
            <a:endParaRPr lang="fr-FR" altLang="fr-FR" dirty="0"/>
          </a:p>
        </p:txBody>
      </p:sp>
    </p:spTree>
    <p:extLst>
      <p:ext uri="{BB962C8B-B14F-4D97-AF65-F5344CB8AC3E}">
        <p14:creationId xmlns:p14="http://schemas.microsoft.com/office/powerpoint/2010/main" val="2450393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143000" y="1122363"/>
            <a:ext cx="6858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Rectangle 4">
            <a:extLst>
              <a:ext uri="{FF2B5EF4-FFF2-40B4-BE49-F238E27FC236}">
                <a16:creationId xmlns:a16="http://schemas.microsoft.com/office/drawing/2014/main" id="{77B3A760-9390-40DC-876D-C0B4EEED05B3}"/>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C1B5C071-B614-4696-AED5-0A63657F496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7B3FE8CC-F59B-4779-A5B7-44EF19BACEFD}"/>
              </a:ext>
            </a:extLst>
          </p:cNvPr>
          <p:cNvSpPr>
            <a:spLocks noGrp="1" noChangeArrowheads="1"/>
          </p:cNvSpPr>
          <p:nvPr>
            <p:ph type="sldNum" sz="quarter" idx="12"/>
          </p:nvPr>
        </p:nvSpPr>
        <p:spPr>
          <a:ln/>
        </p:spPr>
        <p:txBody>
          <a:bodyPr/>
          <a:lstStyle>
            <a:lvl1pPr>
              <a:defRPr/>
            </a:lvl1pPr>
          </a:lstStyle>
          <a:p>
            <a:pPr>
              <a:defRPr/>
            </a:pPr>
            <a:fld id="{1A4DD437-94CB-4614-A2D3-3533055273DF}" type="slidenum">
              <a:rPr lang="fr-FR" altLang="fr-FR"/>
              <a:pPr>
                <a:defRPr/>
              </a:pPr>
              <a:t>‹N°›</a:t>
            </a:fld>
            <a:endParaRPr lang="fr-FR" altLang="fr-FR"/>
          </a:p>
        </p:txBody>
      </p:sp>
    </p:spTree>
    <p:extLst>
      <p:ext uri="{BB962C8B-B14F-4D97-AF65-F5344CB8AC3E}">
        <p14:creationId xmlns:p14="http://schemas.microsoft.com/office/powerpoint/2010/main" val="294330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9928B957-5547-4152-8B1A-0428E21D3FD6}"/>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02D7B81E-E697-4BF3-81E8-C7FD953415B5}"/>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5BF7A66A-224F-4581-9BF1-D7A5EDCC1D3F}"/>
              </a:ext>
            </a:extLst>
          </p:cNvPr>
          <p:cNvSpPr>
            <a:spLocks noGrp="1" noChangeArrowheads="1"/>
          </p:cNvSpPr>
          <p:nvPr>
            <p:ph type="sldNum" sz="quarter" idx="12"/>
          </p:nvPr>
        </p:nvSpPr>
        <p:spPr>
          <a:ln/>
        </p:spPr>
        <p:txBody>
          <a:bodyPr/>
          <a:lstStyle>
            <a:lvl1pPr>
              <a:defRPr/>
            </a:lvl1pPr>
          </a:lstStyle>
          <a:p>
            <a:pPr>
              <a:defRPr/>
            </a:pPr>
            <a:fld id="{B3F342B2-4077-48EF-9102-3BF07F71DEBC}" type="slidenum">
              <a:rPr lang="fr-FR" altLang="fr-FR"/>
              <a:pPr>
                <a:defRPr/>
              </a:pPr>
              <a:t>‹N°›</a:t>
            </a:fld>
            <a:endParaRPr lang="fr-FR" altLang="fr-FR"/>
          </a:p>
        </p:txBody>
      </p:sp>
    </p:spTree>
    <p:extLst>
      <p:ext uri="{BB962C8B-B14F-4D97-AF65-F5344CB8AC3E}">
        <p14:creationId xmlns:p14="http://schemas.microsoft.com/office/powerpoint/2010/main" val="34980908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D66C3991-4E85-4F54-92E4-053751AD3FEC}"/>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64725B16-E57A-42CF-9692-ED14F2AFAA7F}"/>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C9355AB1-CC9A-4DCF-B43C-18E27C0E32C0}"/>
              </a:ext>
            </a:extLst>
          </p:cNvPr>
          <p:cNvSpPr>
            <a:spLocks noGrp="1" noChangeArrowheads="1"/>
          </p:cNvSpPr>
          <p:nvPr>
            <p:ph type="sldNum" sz="quarter" idx="12"/>
          </p:nvPr>
        </p:nvSpPr>
        <p:spPr>
          <a:ln/>
        </p:spPr>
        <p:txBody>
          <a:bodyPr/>
          <a:lstStyle>
            <a:lvl1pPr>
              <a:defRPr/>
            </a:lvl1pPr>
          </a:lstStyle>
          <a:p>
            <a:pPr>
              <a:defRPr/>
            </a:pPr>
            <a:fld id="{558011DB-4B76-40ED-95B8-63AE9C8C91B0}" type="slidenum">
              <a:rPr lang="fr-FR" altLang="fr-FR"/>
              <a:pPr>
                <a:defRPr/>
              </a:pPr>
              <a:t>‹N°›</a:t>
            </a:fld>
            <a:endParaRPr lang="fr-FR" altLang="fr-FR"/>
          </a:p>
        </p:txBody>
      </p:sp>
    </p:spTree>
    <p:extLst>
      <p:ext uri="{BB962C8B-B14F-4D97-AF65-F5344CB8AC3E}">
        <p14:creationId xmlns:p14="http://schemas.microsoft.com/office/powerpoint/2010/main" val="2662137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623888" y="1709738"/>
            <a:ext cx="78867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fr-FR"/>
              <a:t>Cliquez pour modifier les styles du texte du masque</a:t>
            </a:r>
          </a:p>
        </p:txBody>
      </p:sp>
      <p:sp>
        <p:nvSpPr>
          <p:cNvPr id="4" name="Rectangle 4">
            <a:extLst>
              <a:ext uri="{FF2B5EF4-FFF2-40B4-BE49-F238E27FC236}">
                <a16:creationId xmlns:a16="http://schemas.microsoft.com/office/drawing/2014/main" id="{7B64F6A2-0402-421F-9A4B-5F8C4B36C95D}"/>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9FA1F0E0-0E12-4FC9-AE07-06A9AFD91D6C}"/>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8E9E3EDC-0491-4141-A912-5DEEE25303C3}"/>
              </a:ext>
            </a:extLst>
          </p:cNvPr>
          <p:cNvSpPr>
            <a:spLocks noGrp="1" noChangeArrowheads="1"/>
          </p:cNvSpPr>
          <p:nvPr>
            <p:ph type="sldNum" sz="quarter" idx="12"/>
          </p:nvPr>
        </p:nvSpPr>
        <p:spPr>
          <a:ln/>
        </p:spPr>
        <p:txBody>
          <a:bodyPr/>
          <a:lstStyle>
            <a:lvl1pPr>
              <a:defRPr/>
            </a:lvl1pPr>
          </a:lstStyle>
          <a:p>
            <a:pPr>
              <a:defRPr/>
            </a:pPr>
            <a:fld id="{41BCA821-0297-4D86-8040-FB94ED056336}" type="slidenum">
              <a:rPr lang="fr-FR" altLang="fr-FR"/>
              <a:pPr>
                <a:defRPr/>
              </a:pPr>
              <a:t>‹N°›</a:t>
            </a:fld>
            <a:endParaRPr lang="fr-FR" altLang="fr-FR"/>
          </a:p>
        </p:txBody>
      </p:sp>
    </p:spTree>
    <p:extLst>
      <p:ext uri="{BB962C8B-B14F-4D97-AF65-F5344CB8AC3E}">
        <p14:creationId xmlns:p14="http://schemas.microsoft.com/office/powerpoint/2010/main" val="19678825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DEAC84C1-DB58-464A-A742-B3A5A47730B5}"/>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8B7B5A83-764D-4764-BF8E-A96C25277B80}"/>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756ECF4B-8892-486F-A1AD-C157A3D257AB}"/>
              </a:ext>
            </a:extLst>
          </p:cNvPr>
          <p:cNvSpPr>
            <a:spLocks noGrp="1" noChangeArrowheads="1"/>
          </p:cNvSpPr>
          <p:nvPr>
            <p:ph type="sldNum" sz="quarter" idx="12"/>
          </p:nvPr>
        </p:nvSpPr>
        <p:spPr>
          <a:ln/>
        </p:spPr>
        <p:txBody>
          <a:bodyPr/>
          <a:lstStyle>
            <a:lvl1pPr>
              <a:defRPr/>
            </a:lvl1pPr>
          </a:lstStyle>
          <a:p>
            <a:pPr>
              <a:defRPr/>
            </a:pPr>
            <a:fld id="{8F67BF5C-E4E4-4E4E-8EC6-B33E852A6001}" type="slidenum">
              <a:rPr lang="fr-FR" altLang="fr-FR"/>
              <a:pPr>
                <a:defRPr/>
              </a:pPr>
              <a:t>‹N°›</a:t>
            </a:fld>
            <a:endParaRPr lang="fr-FR" altLang="fr-FR"/>
          </a:p>
        </p:txBody>
      </p:sp>
    </p:spTree>
    <p:extLst>
      <p:ext uri="{BB962C8B-B14F-4D97-AF65-F5344CB8AC3E}">
        <p14:creationId xmlns:p14="http://schemas.microsoft.com/office/powerpoint/2010/main" val="498507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B98EAAF3-2C46-4430-BC70-B313AC941CB8}"/>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8" name="Rectangle 5">
            <a:extLst>
              <a:ext uri="{FF2B5EF4-FFF2-40B4-BE49-F238E27FC236}">
                <a16:creationId xmlns:a16="http://schemas.microsoft.com/office/drawing/2014/main" id="{602C3F02-B913-4069-BCD6-792CD132FB2B}"/>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9" name="Rectangle 6">
            <a:extLst>
              <a:ext uri="{FF2B5EF4-FFF2-40B4-BE49-F238E27FC236}">
                <a16:creationId xmlns:a16="http://schemas.microsoft.com/office/drawing/2014/main" id="{9EA7C460-3D33-4653-81CE-7E34B4FEC395}"/>
              </a:ext>
            </a:extLst>
          </p:cNvPr>
          <p:cNvSpPr>
            <a:spLocks noGrp="1" noChangeArrowheads="1"/>
          </p:cNvSpPr>
          <p:nvPr>
            <p:ph type="sldNum" sz="quarter" idx="12"/>
          </p:nvPr>
        </p:nvSpPr>
        <p:spPr>
          <a:ln/>
        </p:spPr>
        <p:txBody>
          <a:bodyPr/>
          <a:lstStyle>
            <a:lvl1pPr>
              <a:defRPr/>
            </a:lvl1pPr>
          </a:lstStyle>
          <a:p>
            <a:pPr>
              <a:defRPr/>
            </a:pPr>
            <a:fld id="{CF1E3757-D3DF-41A1-B59F-BBEF1FB13C51}" type="slidenum">
              <a:rPr lang="fr-FR" altLang="fr-FR"/>
              <a:pPr>
                <a:defRPr/>
              </a:pPr>
              <a:t>‹N°›</a:t>
            </a:fld>
            <a:endParaRPr lang="fr-FR" altLang="fr-FR"/>
          </a:p>
        </p:txBody>
      </p:sp>
    </p:spTree>
    <p:extLst>
      <p:ext uri="{BB962C8B-B14F-4D97-AF65-F5344CB8AC3E}">
        <p14:creationId xmlns:p14="http://schemas.microsoft.com/office/powerpoint/2010/main" val="203247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a:extLst>
              <a:ext uri="{FF2B5EF4-FFF2-40B4-BE49-F238E27FC236}">
                <a16:creationId xmlns:a16="http://schemas.microsoft.com/office/drawing/2014/main" id="{4C9A6858-6FF1-4AFC-9DA5-41A8ACCED166}"/>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4" name="Rectangle 5">
            <a:extLst>
              <a:ext uri="{FF2B5EF4-FFF2-40B4-BE49-F238E27FC236}">
                <a16:creationId xmlns:a16="http://schemas.microsoft.com/office/drawing/2014/main" id="{4F1C89DD-1CB3-4C76-A67A-57BFDC02EBDC}"/>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5" name="Rectangle 6">
            <a:extLst>
              <a:ext uri="{FF2B5EF4-FFF2-40B4-BE49-F238E27FC236}">
                <a16:creationId xmlns:a16="http://schemas.microsoft.com/office/drawing/2014/main" id="{3706FB87-1AC5-433E-BE11-597512A297EE}"/>
              </a:ext>
            </a:extLst>
          </p:cNvPr>
          <p:cNvSpPr>
            <a:spLocks noGrp="1" noChangeArrowheads="1"/>
          </p:cNvSpPr>
          <p:nvPr>
            <p:ph type="sldNum" sz="quarter" idx="12"/>
          </p:nvPr>
        </p:nvSpPr>
        <p:spPr>
          <a:ln/>
        </p:spPr>
        <p:txBody>
          <a:bodyPr/>
          <a:lstStyle>
            <a:lvl1pPr>
              <a:defRPr/>
            </a:lvl1pPr>
          </a:lstStyle>
          <a:p>
            <a:pPr>
              <a:defRPr/>
            </a:pPr>
            <a:fld id="{AE93D673-41F9-4E75-9817-6B2E26AD5970}" type="slidenum">
              <a:rPr lang="fr-FR" altLang="fr-FR"/>
              <a:pPr>
                <a:defRPr/>
              </a:pPr>
              <a:t>‹N°›</a:t>
            </a:fld>
            <a:endParaRPr lang="fr-FR" altLang="fr-FR"/>
          </a:p>
        </p:txBody>
      </p:sp>
    </p:spTree>
    <p:extLst>
      <p:ext uri="{BB962C8B-B14F-4D97-AF65-F5344CB8AC3E}">
        <p14:creationId xmlns:p14="http://schemas.microsoft.com/office/powerpoint/2010/main" val="822187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38E1E9D-4F0F-4822-8225-EAAEF8C00DD8}"/>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3" name="Rectangle 5">
            <a:extLst>
              <a:ext uri="{FF2B5EF4-FFF2-40B4-BE49-F238E27FC236}">
                <a16:creationId xmlns:a16="http://schemas.microsoft.com/office/drawing/2014/main" id="{9B888EE9-6EA7-49D2-BA5A-4213F728F46A}"/>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4" name="Rectangle 6">
            <a:extLst>
              <a:ext uri="{FF2B5EF4-FFF2-40B4-BE49-F238E27FC236}">
                <a16:creationId xmlns:a16="http://schemas.microsoft.com/office/drawing/2014/main" id="{69DFA495-E1B6-4CAE-B5F7-D8C0CEEFF1A7}"/>
              </a:ext>
            </a:extLst>
          </p:cNvPr>
          <p:cNvSpPr>
            <a:spLocks noGrp="1" noChangeArrowheads="1"/>
          </p:cNvSpPr>
          <p:nvPr>
            <p:ph type="sldNum" sz="quarter" idx="12"/>
          </p:nvPr>
        </p:nvSpPr>
        <p:spPr>
          <a:ln/>
        </p:spPr>
        <p:txBody>
          <a:bodyPr/>
          <a:lstStyle>
            <a:lvl1pPr>
              <a:defRPr/>
            </a:lvl1pPr>
          </a:lstStyle>
          <a:p>
            <a:pPr>
              <a:defRPr/>
            </a:pPr>
            <a:fld id="{45A016AE-E50A-47DE-8CA0-E24750F8D691}" type="slidenum">
              <a:rPr lang="fr-FR" altLang="fr-FR"/>
              <a:pPr>
                <a:defRPr/>
              </a:pPr>
              <a:t>‹N°›</a:t>
            </a:fld>
            <a:endParaRPr lang="fr-FR" altLang="fr-FR"/>
          </a:p>
        </p:txBody>
      </p:sp>
    </p:spTree>
    <p:extLst>
      <p:ext uri="{BB962C8B-B14F-4D97-AF65-F5344CB8AC3E}">
        <p14:creationId xmlns:p14="http://schemas.microsoft.com/office/powerpoint/2010/main" val="2078203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5B1ACF8D-D8CB-4567-AE82-837F74E210F9}"/>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693B7368-395C-4519-93DD-5062C310563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B44347D3-EAE4-4BC8-89C4-9BAD364F76EF}"/>
              </a:ext>
            </a:extLst>
          </p:cNvPr>
          <p:cNvSpPr>
            <a:spLocks noGrp="1" noChangeArrowheads="1"/>
          </p:cNvSpPr>
          <p:nvPr>
            <p:ph type="sldNum" sz="quarter" idx="12"/>
          </p:nvPr>
        </p:nvSpPr>
        <p:spPr>
          <a:ln/>
        </p:spPr>
        <p:txBody>
          <a:bodyPr/>
          <a:lstStyle>
            <a:lvl1pPr>
              <a:defRPr/>
            </a:lvl1pPr>
          </a:lstStyle>
          <a:p>
            <a:pPr>
              <a:defRPr/>
            </a:pPr>
            <a:fld id="{9E21E171-9844-48BA-8CB8-56837D270874}" type="slidenum">
              <a:rPr lang="fr-FR" altLang="fr-FR"/>
              <a:pPr>
                <a:defRPr/>
              </a:pPr>
              <a:t>‹N°›</a:t>
            </a:fld>
            <a:endParaRPr lang="fr-FR" altLang="fr-FR"/>
          </a:p>
        </p:txBody>
      </p:sp>
    </p:spTree>
    <p:extLst>
      <p:ext uri="{BB962C8B-B14F-4D97-AF65-F5344CB8AC3E}">
        <p14:creationId xmlns:p14="http://schemas.microsoft.com/office/powerpoint/2010/main" val="34294761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1F070D4F-55C1-4657-95D9-CA2AB96633D1}"/>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90AC52C1-0A1E-4544-87D2-734B150C813A}"/>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F3497E8A-A715-42FC-AD2E-7B31C17613B6}"/>
              </a:ext>
            </a:extLst>
          </p:cNvPr>
          <p:cNvSpPr>
            <a:spLocks noGrp="1" noChangeArrowheads="1"/>
          </p:cNvSpPr>
          <p:nvPr>
            <p:ph type="sldNum" sz="quarter" idx="12"/>
          </p:nvPr>
        </p:nvSpPr>
        <p:spPr>
          <a:ln/>
        </p:spPr>
        <p:txBody>
          <a:bodyPr/>
          <a:lstStyle>
            <a:lvl1pPr>
              <a:defRPr/>
            </a:lvl1pPr>
          </a:lstStyle>
          <a:p>
            <a:pPr>
              <a:defRPr/>
            </a:pPr>
            <a:fld id="{9F0E8C0D-113E-4287-97FD-9A81396B6B85}" type="slidenum">
              <a:rPr lang="fr-FR" altLang="fr-FR"/>
              <a:pPr>
                <a:defRPr/>
              </a:pPr>
              <a:t>‹N°›</a:t>
            </a:fld>
            <a:endParaRPr lang="fr-FR" altLang="fr-FR"/>
          </a:p>
        </p:txBody>
      </p:sp>
    </p:spTree>
    <p:extLst>
      <p:ext uri="{BB962C8B-B14F-4D97-AF65-F5344CB8AC3E}">
        <p14:creationId xmlns:p14="http://schemas.microsoft.com/office/powerpoint/2010/main" val="28080915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A300F3B9-CD9A-4EF1-B5F3-764A3DE7B86B}"/>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7A5BFF9A-612D-42C9-9F96-2A288D3EE9C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D58F3ACA-9B2B-4F9C-994A-4E40AC8E6581}"/>
              </a:ext>
            </a:extLst>
          </p:cNvPr>
          <p:cNvSpPr>
            <a:spLocks noGrp="1" noChangeArrowheads="1"/>
          </p:cNvSpPr>
          <p:nvPr>
            <p:ph type="sldNum" sz="quarter" idx="12"/>
          </p:nvPr>
        </p:nvSpPr>
        <p:spPr>
          <a:ln/>
        </p:spPr>
        <p:txBody>
          <a:bodyPr/>
          <a:lstStyle>
            <a:lvl1pPr>
              <a:defRPr/>
            </a:lvl1pPr>
          </a:lstStyle>
          <a:p>
            <a:pPr>
              <a:defRPr/>
            </a:pPr>
            <a:fld id="{8B88D0BA-F88B-480D-A84C-75268671B985}" type="slidenum">
              <a:rPr lang="fr-FR" altLang="fr-FR"/>
              <a:pPr>
                <a:defRPr/>
              </a:pPr>
              <a:t>‹N°›</a:t>
            </a:fld>
            <a:endParaRPr lang="fr-FR" altLang="fr-FR"/>
          </a:p>
        </p:txBody>
      </p:sp>
    </p:spTree>
    <p:extLst>
      <p:ext uri="{BB962C8B-B14F-4D97-AF65-F5344CB8AC3E}">
        <p14:creationId xmlns:p14="http://schemas.microsoft.com/office/powerpoint/2010/main" val="3322702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4">
            <a:extLst>
              <a:ext uri="{FF2B5EF4-FFF2-40B4-BE49-F238E27FC236}">
                <a16:creationId xmlns:a16="http://schemas.microsoft.com/office/drawing/2014/main" id="{2E1133E0-84A1-4A0D-B202-2E38B1FA52B7}"/>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5" name="Rectangle 5">
            <a:extLst>
              <a:ext uri="{FF2B5EF4-FFF2-40B4-BE49-F238E27FC236}">
                <a16:creationId xmlns:a16="http://schemas.microsoft.com/office/drawing/2014/main" id="{94BAAF6E-18A9-4561-9D74-F61111247D83}"/>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6" name="Rectangle 6">
            <a:extLst>
              <a:ext uri="{FF2B5EF4-FFF2-40B4-BE49-F238E27FC236}">
                <a16:creationId xmlns:a16="http://schemas.microsoft.com/office/drawing/2014/main" id="{DCBADAA2-6027-48B1-8E36-628074CC2833}"/>
              </a:ext>
            </a:extLst>
          </p:cNvPr>
          <p:cNvSpPr>
            <a:spLocks noGrp="1" noChangeArrowheads="1"/>
          </p:cNvSpPr>
          <p:nvPr>
            <p:ph type="sldNum" sz="quarter" idx="12"/>
          </p:nvPr>
        </p:nvSpPr>
        <p:spPr>
          <a:ln/>
        </p:spPr>
        <p:txBody>
          <a:bodyPr/>
          <a:lstStyle>
            <a:lvl1pPr>
              <a:defRPr/>
            </a:lvl1pPr>
          </a:lstStyle>
          <a:p>
            <a:pPr>
              <a:defRPr/>
            </a:pPr>
            <a:fld id="{2C44ABBE-CB6F-4562-BEC5-81CCDD0BBA97}" type="slidenum">
              <a:rPr lang="fr-FR" altLang="fr-FR"/>
              <a:pPr>
                <a:defRPr/>
              </a:pPr>
              <a:t>‹N°›</a:t>
            </a:fld>
            <a:endParaRPr lang="fr-FR" altLang="fr-FR"/>
          </a:p>
        </p:txBody>
      </p:sp>
    </p:spTree>
    <p:extLst>
      <p:ext uri="{BB962C8B-B14F-4D97-AF65-F5344CB8AC3E}">
        <p14:creationId xmlns:p14="http://schemas.microsoft.com/office/powerpoint/2010/main" val="317491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457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4">
            <a:extLst>
              <a:ext uri="{FF2B5EF4-FFF2-40B4-BE49-F238E27FC236}">
                <a16:creationId xmlns:a16="http://schemas.microsoft.com/office/drawing/2014/main" id="{F2E91DA9-81FE-49E3-8AD0-F38651D3D694}"/>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F1140933-F087-4C67-ADE5-E07307F9F693}"/>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5D0F2813-804B-4FB9-9957-5DFA3853EDFE}"/>
              </a:ext>
            </a:extLst>
          </p:cNvPr>
          <p:cNvSpPr>
            <a:spLocks noGrp="1" noChangeArrowheads="1"/>
          </p:cNvSpPr>
          <p:nvPr>
            <p:ph type="sldNum" sz="quarter" idx="12"/>
          </p:nvPr>
        </p:nvSpPr>
        <p:spPr>
          <a:ln/>
        </p:spPr>
        <p:txBody>
          <a:bodyPr/>
          <a:lstStyle>
            <a:lvl1pPr>
              <a:defRPr/>
            </a:lvl1pPr>
          </a:lstStyle>
          <a:p>
            <a:pPr>
              <a:defRPr/>
            </a:pPr>
            <a:fld id="{86EBECAA-DF3E-424C-8644-187D00F6B604}" type="slidenum">
              <a:rPr lang="fr-FR" altLang="fr-FR"/>
              <a:pPr>
                <a:defRPr/>
              </a:pPr>
              <a:t>‹N°›</a:t>
            </a:fld>
            <a:endParaRPr lang="fr-FR" altLang="fr-FR"/>
          </a:p>
        </p:txBody>
      </p:sp>
    </p:spTree>
    <p:extLst>
      <p:ext uri="{BB962C8B-B14F-4D97-AF65-F5344CB8AC3E}">
        <p14:creationId xmlns:p14="http://schemas.microsoft.com/office/powerpoint/2010/main" val="8579553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1FA564-AAC6-476D-8EB0-0F7B39E578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638" y="188913"/>
            <a:ext cx="968375"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1189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628650" y="365125"/>
            <a:ext cx="7886700" cy="58118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 name="Rectangle 5">
            <a:extLst>
              <a:ext uri="{FF2B5EF4-FFF2-40B4-BE49-F238E27FC236}">
                <a16:creationId xmlns:a16="http://schemas.microsoft.com/office/drawing/2014/main" id="{2A47F1DD-DCD2-4375-83C7-E92EA4A9FFA6}"/>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8EAAC5AA-6C2A-41EB-8370-017B108805BF}" type="slidenum">
              <a:rPr lang="fr-FR" altLang="fr-FR" smtClean="0"/>
              <a:pPr>
                <a:defRPr/>
              </a:pPr>
              <a:t>‹N°›</a:t>
            </a:fld>
            <a:endParaRPr lang="fr-FR" altLang="fr-FR" dirty="0"/>
          </a:p>
        </p:txBody>
      </p:sp>
    </p:spTree>
    <p:extLst>
      <p:ext uri="{BB962C8B-B14F-4D97-AF65-F5344CB8AC3E}">
        <p14:creationId xmlns:p14="http://schemas.microsoft.com/office/powerpoint/2010/main" val="32864154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28650" y="365125"/>
            <a:ext cx="7886700" cy="1325563"/>
          </a:xfrm>
          <a:prstGeom prst="rect">
            <a:avLst/>
          </a:prstGeom>
        </p:spPr>
        <p:txBody>
          <a:bodyPr/>
          <a:lstStyle/>
          <a:p>
            <a:r>
              <a:rPr lang="fr-FR"/>
              <a:t>Modifiez le style du titre</a:t>
            </a:r>
          </a:p>
        </p:txBody>
      </p:sp>
      <p:sp>
        <p:nvSpPr>
          <p:cNvPr id="3" name="Espace réservé du texte 2"/>
          <p:cNvSpPr>
            <a:spLocks noGrp="1"/>
          </p:cNvSpPr>
          <p:nvPr>
            <p:ph type="body" sz="half" idx="1"/>
          </p:nvPr>
        </p:nvSpPr>
        <p:spPr>
          <a:xfrm>
            <a:off x="62865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825625"/>
            <a:ext cx="386715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Rectangle 5">
            <a:extLst>
              <a:ext uri="{FF2B5EF4-FFF2-40B4-BE49-F238E27FC236}">
                <a16:creationId xmlns:a16="http://schemas.microsoft.com/office/drawing/2014/main" id="{087BC55B-60E3-40D4-84A4-A2483E8C7968}"/>
              </a:ext>
            </a:extLst>
          </p:cNvPr>
          <p:cNvSpPr>
            <a:spLocks noGrp="1" noChangeArrowheads="1"/>
          </p:cNvSpPr>
          <p:nvPr>
            <p:ph type="ftr" sz="quarter" idx="10"/>
          </p:nvPr>
        </p:nvSpPr>
        <p:spPr>
          <a:ln/>
        </p:spPr>
        <p:txBody>
          <a:bodyPr/>
          <a:lstStyle>
            <a:lvl1pPr>
              <a:defRPr/>
            </a:lvl1pPr>
          </a:lstStyle>
          <a:p>
            <a:pPr>
              <a:defRPr/>
            </a:pPr>
            <a:r>
              <a:rPr lang="fr-FR" altLang="fr-FR" dirty="0"/>
              <a:t> Android 1 – </a:t>
            </a:r>
            <a:r>
              <a:rPr lang="fr-FR" altLang="fr-FR" dirty="0" err="1"/>
              <a:t>C.Charlet</a:t>
            </a:r>
            <a:r>
              <a:rPr lang="fr-FR" altLang="fr-FR" dirty="0"/>
              <a:t> – 2023 – p. </a:t>
            </a:r>
            <a:fld id="{6989EAA1-A00F-4BB2-9649-57C2AAC55366}" type="slidenum">
              <a:rPr lang="fr-FR" altLang="fr-FR" smtClean="0"/>
              <a:pPr>
                <a:defRPr/>
              </a:pPr>
              <a:t>‹N°›</a:t>
            </a:fld>
            <a:endParaRPr lang="fr-FR" altLang="fr-FR" dirty="0"/>
          </a:p>
        </p:txBody>
      </p:sp>
    </p:spTree>
    <p:extLst>
      <p:ext uri="{BB962C8B-B14F-4D97-AF65-F5344CB8AC3E}">
        <p14:creationId xmlns:p14="http://schemas.microsoft.com/office/powerpoint/2010/main" val="248906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30238" y="365125"/>
            <a:ext cx="7886700" cy="1325563"/>
          </a:xfrm>
        </p:spPr>
        <p:txBody>
          <a:bodyPr/>
          <a:lstStyle/>
          <a:p>
            <a:r>
              <a:rPr lang="fr-FR"/>
              <a:t>Modifiez le style du titre</a:t>
            </a:r>
          </a:p>
        </p:txBody>
      </p:sp>
      <p:sp>
        <p:nvSpPr>
          <p:cNvPr id="3" name="Espace réservé du texte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30238" y="2505075"/>
            <a:ext cx="386873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29150" y="2505075"/>
            <a:ext cx="38877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Rectangle 4">
            <a:extLst>
              <a:ext uri="{FF2B5EF4-FFF2-40B4-BE49-F238E27FC236}">
                <a16:creationId xmlns:a16="http://schemas.microsoft.com/office/drawing/2014/main" id="{88D1C967-2F21-41E7-B5A6-919A5203D6BF}"/>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8" name="Rectangle 5">
            <a:extLst>
              <a:ext uri="{FF2B5EF4-FFF2-40B4-BE49-F238E27FC236}">
                <a16:creationId xmlns:a16="http://schemas.microsoft.com/office/drawing/2014/main" id="{E9652F3A-D7CE-46DD-A619-E8BE665FFFD3}"/>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9" name="Rectangle 6">
            <a:extLst>
              <a:ext uri="{FF2B5EF4-FFF2-40B4-BE49-F238E27FC236}">
                <a16:creationId xmlns:a16="http://schemas.microsoft.com/office/drawing/2014/main" id="{B6C64559-F36A-4F6D-9E78-68A9171FFA8E}"/>
              </a:ext>
            </a:extLst>
          </p:cNvPr>
          <p:cNvSpPr>
            <a:spLocks noGrp="1" noChangeArrowheads="1"/>
          </p:cNvSpPr>
          <p:nvPr>
            <p:ph type="sldNum" sz="quarter" idx="12"/>
          </p:nvPr>
        </p:nvSpPr>
        <p:spPr>
          <a:ln/>
        </p:spPr>
        <p:txBody>
          <a:bodyPr/>
          <a:lstStyle>
            <a:lvl1pPr>
              <a:defRPr/>
            </a:lvl1pPr>
          </a:lstStyle>
          <a:p>
            <a:pPr>
              <a:defRPr/>
            </a:pPr>
            <a:fld id="{2DF6F910-4AC4-4A20-AF0F-ACFB27FB819A}" type="slidenum">
              <a:rPr lang="fr-FR" altLang="fr-FR"/>
              <a:pPr>
                <a:defRPr/>
              </a:pPr>
              <a:t>‹N°›</a:t>
            </a:fld>
            <a:endParaRPr lang="fr-FR" altLang="fr-FR"/>
          </a:p>
        </p:txBody>
      </p:sp>
    </p:spTree>
    <p:extLst>
      <p:ext uri="{BB962C8B-B14F-4D97-AF65-F5344CB8AC3E}">
        <p14:creationId xmlns:p14="http://schemas.microsoft.com/office/powerpoint/2010/main" val="3168184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Rectangle 4">
            <a:extLst>
              <a:ext uri="{FF2B5EF4-FFF2-40B4-BE49-F238E27FC236}">
                <a16:creationId xmlns:a16="http://schemas.microsoft.com/office/drawing/2014/main" id="{969CABF0-6961-4361-9A36-6A96CDC04F07}"/>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4" name="Rectangle 5">
            <a:extLst>
              <a:ext uri="{FF2B5EF4-FFF2-40B4-BE49-F238E27FC236}">
                <a16:creationId xmlns:a16="http://schemas.microsoft.com/office/drawing/2014/main" id="{9762DCAB-959B-4481-B110-32829DC25BEF}"/>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5" name="Rectangle 6">
            <a:extLst>
              <a:ext uri="{FF2B5EF4-FFF2-40B4-BE49-F238E27FC236}">
                <a16:creationId xmlns:a16="http://schemas.microsoft.com/office/drawing/2014/main" id="{D782FF20-60AD-4FB2-B305-B99A5DA2DF6B}"/>
              </a:ext>
            </a:extLst>
          </p:cNvPr>
          <p:cNvSpPr>
            <a:spLocks noGrp="1" noChangeArrowheads="1"/>
          </p:cNvSpPr>
          <p:nvPr>
            <p:ph type="sldNum" sz="quarter" idx="12"/>
          </p:nvPr>
        </p:nvSpPr>
        <p:spPr>
          <a:ln/>
        </p:spPr>
        <p:txBody>
          <a:bodyPr/>
          <a:lstStyle>
            <a:lvl1pPr>
              <a:defRPr/>
            </a:lvl1pPr>
          </a:lstStyle>
          <a:p>
            <a:pPr>
              <a:defRPr/>
            </a:pPr>
            <a:fld id="{E647B67D-72B7-4BF4-B97C-2B9F8AB83934}" type="slidenum">
              <a:rPr lang="fr-FR" altLang="fr-FR"/>
              <a:pPr>
                <a:defRPr/>
              </a:pPr>
              <a:t>‹N°›</a:t>
            </a:fld>
            <a:endParaRPr lang="fr-FR" altLang="fr-FR"/>
          </a:p>
        </p:txBody>
      </p:sp>
    </p:spTree>
    <p:extLst>
      <p:ext uri="{BB962C8B-B14F-4D97-AF65-F5344CB8AC3E}">
        <p14:creationId xmlns:p14="http://schemas.microsoft.com/office/powerpoint/2010/main" val="180634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66EE049-675E-499D-8CF3-9EBF3C9DFC6C}"/>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3" name="Rectangle 5">
            <a:extLst>
              <a:ext uri="{FF2B5EF4-FFF2-40B4-BE49-F238E27FC236}">
                <a16:creationId xmlns:a16="http://schemas.microsoft.com/office/drawing/2014/main" id="{BB65D6FE-7764-4818-876C-5B04A94108DF}"/>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4" name="Rectangle 6">
            <a:extLst>
              <a:ext uri="{FF2B5EF4-FFF2-40B4-BE49-F238E27FC236}">
                <a16:creationId xmlns:a16="http://schemas.microsoft.com/office/drawing/2014/main" id="{E5718E74-3042-4265-A03D-1CC628AF924B}"/>
              </a:ext>
            </a:extLst>
          </p:cNvPr>
          <p:cNvSpPr>
            <a:spLocks noGrp="1" noChangeArrowheads="1"/>
          </p:cNvSpPr>
          <p:nvPr>
            <p:ph type="sldNum" sz="quarter" idx="12"/>
          </p:nvPr>
        </p:nvSpPr>
        <p:spPr>
          <a:ln/>
        </p:spPr>
        <p:txBody>
          <a:bodyPr/>
          <a:lstStyle>
            <a:lvl1pPr>
              <a:defRPr/>
            </a:lvl1pPr>
          </a:lstStyle>
          <a:p>
            <a:pPr>
              <a:defRPr/>
            </a:pPr>
            <a:fld id="{3F1008A8-DA2F-4B0B-A6A8-412269FED7E0}" type="slidenum">
              <a:rPr lang="fr-FR" altLang="fr-FR"/>
              <a:pPr>
                <a:defRPr/>
              </a:pPr>
              <a:t>‹N°›</a:t>
            </a:fld>
            <a:endParaRPr lang="fr-FR" altLang="fr-FR"/>
          </a:p>
        </p:txBody>
      </p:sp>
    </p:spTree>
    <p:extLst>
      <p:ext uri="{BB962C8B-B14F-4D97-AF65-F5344CB8AC3E}">
        <p14:creationId xmlns:p14="http://schemas.microsoft.com/office/powerpoint/2010/main" val="924667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228830E0-A38D-4E12-A89E-695132CA7447}"/>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A672B6C2-705A-4ACD-AE7D-F169D6F0DF6E}"/>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4A6512D4-E61C-45FC-B5A7-6CF5E6C7F85C}"/>
              </a:ext>
            </a:extLst>
          </p:cNvPr>
          <p:cNvSpPr>
            <a:spLocks noGrp="1" noChangeArrowheads="1"/>
          </p:cNvSpPr>
          <p:nvPr>
            <p:ph type="sldNum" sz="quarter" idx="12"/>
          </p:nvPr>
        </p:nvSpPr>
        <p:spPr>
          <a:ln/>
        </p:spPr>
        <p:txBody>
          <a:bodyPr/>
          <a:lstStyle>
            <a:lvl1pPr>
              <a:defRPr/>
            </a:lvl1pPr>
          </a:lstStyle>
          <a:p>
            <a:pPr>
              <a:defRPr/>
            </a:pPr>
            <a:fld id="{4ECD2FF6-0C9C-4AB5-80B5-C2000213C1DA}" type="slidenum">
              <a:rPr lang="fr-FR" altLang="fr-FR"/>
              <a:pPr>
                <a:defRPr/>
              </a:pPr>
              <a:t>‹N°›</a:t>
            </a:fld>
            <a:endParaRPr lang="fr-FR" altLang="fr-FR"/>
          </a:p>
        </p:txBody>
      </p:sp>
    </p:spTree>
    <p:extLst>
      <p:ext uri="{BB962C8B-B14F-4D97-AF65-F5344CB8AC3E}">
        <p14:creationId xmlns:p14="http://schemas.microsoft.com/office/powerpoint/2010/main" val="8143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30238" y="457200"/>
            <a:ext cx="2949575"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a:p>
        </p:txBody>
      </p:sp>
      <p:sp>
        <p:nvSpPr>
          <p:cNvPr id="4" name="Espace réservé du texte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Rectangle 4">
            <a:extLst>
              <a:ext uri="{FF2B5EF4-FFF2-40B4-BE49-F238E27FC236}">
                <a16:creationId xmlns:a16="http://schemas.microsoft.com/office/drawing/2014/main" id="{B83DEF7C-8BCD-4594-96A4-6391FD2EF182}"/>
              </a:ext>
            </a:extLst>
          </p:cNvPr>
          <p:cNvSpPr>
            <a:spLocks noGrp="1" noChangeArrowheads="1"/>
          </p:cNvSpPr>
          <p:nvPr>
            <p:ph type="dt" sz="half" idx="10"/>
          </p:nvPr>
        </p:nvSpPr>
        <p:spPr>
          <a:ln/>
        </p:spPr>
        <p:txBody>
          <a:bodyPr/>
          <a:lstStyle>
            <a:lvl1pPr>
              <a:defRPr/>
            </a:lvl1pPr>
          </a:lstStyle>
          <a:p>
            <a:pPr>
              <a:defRPr/>
            </a:pPr>
            <a:endParaRPr lang="fr-FR" altLang="fr-FR"/>
          </a:p>
        </p:txBody>
      </p:sp>
      <p:sp>
        <p:nvSpPr>
          <p:cNvPr id="6" name="Rectangle 5">
            <a:extLst>
              <a:ext uri="{FF2B5EF4-FFF2-40B4-BE49-F238E27FC236}">
                <a16:creationId xmlns:a16="http://schemas.microsoft.com/office/drawing/2014/main" id="{56C179CF-8FF6-44DF-87D0-9E90F240B6FB}"/>
              </a:ext>
            </a:extLst>
          </p:cNvPr>
          <p:cNvSpPr>
            <a:spLocks noGrp="1" noChangeArrowheads="1"/>
          </p:cNvSpPr>
          <p:nvPr>
            <p:ph type="ftr" sz="quarter" idx="11"/>
          </p:nvPr>
        </p:nvSpPr>
        <p:spPr>
          <a:ln/>
        </p:spPr>
        <p:txBody>
          <a:bodyPr/>
          <a:lstStyle>
            <a:lvl1pPr>
              <a:defRPr/>
            </a:lvl1pPr>
          </a:lstStyle>
          <a:p>
            <a:pPr>
              <a:defRPr/>
            </a:pPr>
            <a:endParaRPr lang="fr-FR" altLang="fr-FR"/>
          </a:p>
        </p:txBody>
      </p:sp>
      <p:sp>
        <p:nvSpPr>
          <p:cNvPr id="7" name="Rectangle 6">
            <a:extLst>
              <a:ext uri="{FF2B5EF4-FFF2-40B4-BE49-F238E27FC236}">
                <a16:creationId xmlns:a16="http://schemas.microsoft.com/office/drawing/2014/main" id="{D3AEAFF1-516B-4DD9-B9D5-2A34291F0448}"/>
              </a:ext>
            </a:extLst>
          </p:cNvPr>
          <p:cNvSpPr>
            <a:spLocks noGrp="1" noChangeArrowheads="1"/>
          </p:cNvSpPr>
          <p:nvPr>
            <p:ph type="sldNum" sz="quarter" idx="12"/>
          </p:nvPr>
        </p:nvSpPr>
        <p:spPr>
          <a:ln/>
        </p:spPr>
        <p:txBody>
          <a:bodyPr/>
          <a:lstStyle>
            <a:lvl1pPr>
              <a:defRPr/>
            </a:lvl1pPr>
          </a:lstStyle>
          <a:p>
            <a:pPr>
              <a:defRPr/>
            </a:pPr>
            <a:fld id="{CB817C45-F3FF-463F-BDA8-2DB94130D021}" type="slidenum">
              <a:rPr lang="fr-FR" altLang="fr-FR"/>
              <a:pPr>
                <a:defRPr/>
              </a:pPr>
              <a:t>‹N°›</a:t>
            </a:fld>
            <a:endParaRPr lang="fr-FR" altLang="fr-FR"/>
          </a:p>
        </p:txBody>
      </p:sp>
    </p:spTree>
    <p:extLst>
      <p:ext uri="{BB962C8B-B14F-4D97-AF65-F5344CB8AC3E}">
        <p14:creationId xmlns:p14="http://schemas.microsoft.com/office/powerpoint/2010/main" val="2895782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gs>
            <a:gs pos="23000">
              <a:schemeClr val="accent5"/>
            </a:gs>
            <a:gs pos="99000">
              <a:schemeClr val="accent1">
                <a:lumMod val="100000"/>
              </a:schemeClr>
            </a:gs>
          </a:gsLst>
          <a:lin ang="5400000" scaled="0"/>
          <a:tileRect/>
        </a:gra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4F520D2D-E206-4B4C-9D55-1541BA1696E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2051" name="Rectangle 3">
            <a:extLst>
              <a:ext uri="{FF2B5EF4-FFF2-40B4-BE49-F238E27FC236}">
                <a16:creationId xmlns:a16="http://schemas.microsoft.com/office/drawing/2014/main" id="{F08A1733-D2FA-4302-A4BE-CA4FF4E7A8AC}"/>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8196" name="Rectangle 4">
            <a:extLst>
              <a:ext uri="{FF2B5EF4-FFF2-40B4-BE49-F238E27FC236}">
                <a16:creationId xmlns:a16="http://schemas.microsoft.com/office/drawing/2014/main" id="{FD6AD294-5273-413C-A979-29B0E99AE690}"/>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mn-lt"/>
              </a:defRPr>
            </a:lvl1pPr>
          </a:lstStyle>
          <a:p>
            <a:pPr>
              <a:defRPr/>
            </a:pPr>
            <a:endParaRPr lang="fr-FR" altLang="fr-FR"/>
          </a:p>
        </p:txBody>
      </p:sp>
      <p:sp>
        <p:nvSpPr>
          <p:cNvPr id="8197" name="Rectangle 5">
            <a:extLst>
              <a:ext uri="{FF2B5EF4-FFF2-40B4-BE49-F238E27FC236}">
                <a16:creationId xmlns:a16="http://schemas.microsoft.com/office/drawing/2014/main" id="{F345B3E2-1986-4407-A414-29BCFB9B3D0E}"/>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mn-lt"/>
              </a:defRPr>
            </a:lvl1pPr>
          </a:lstStyle>
          <a:p>
            <a:pPr>
              <a:defRPr/>
            </a:pPr>
            <a:endParaRPr lang="fr-FR" altLang="fr-FR"/>
          </a:p>
        </p:txBody>
      </p:sp>
      <p:sp>
        <p:nvSpPr>
          <p:cNvPr id="8198" name="Rectangle 6">
            <a:extLst>
              <a:ext uri="{FF2B5EF4-FFF2-40B4-BE49-F238E27FC236}">
                <a16:creationId xmlns:a16="http://schemas.microsoft.com/office/drawing/2014/main" id="{EDC00AF2-5D01-418D-A972-2E4F5A751872}"/>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atin typeface="+mn-lt"/>
              </a:defRPr>
            </a:lvl1pPr>
          </a:lstStyle>
          <a:p>
            <a:pPr>
              <a:defRPr/>
            </a:pPr>
            <a:fld id="{5DA6DA51-281E-4E7F-B99E-BEDD5BA01733}"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935" r:id="rId12"/>
    <p:sldLayoutId id="2147483936" r:id="rId13"/>
    <p:sldLayoutId id="2147483937" r:id="rId14"/>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gs>
            <a:gs pos="23000">
              <a:schemeClr val="accent5"/>
            </a:gs>
            <a:gs pos="99000">
              <a:schemeClr val="accent1">
                <a:lumMod val="100000"/>
              </a:schemeClr>
            </a:gs>
          </a:gsLst>
          <a:lin ang="5400000" scaled="0"/>
          <a:tileRect/>
        </a:gra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5F3E1F8-631F-40D9-86FB-BEFEE7957F65}"/>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3075" name="Rectangle 3">
            <a:extLst>
              <a:ext uri="{FF2B5EF4-FFF2-40B4-BE49-F238E27FC236}">
                <a16:creationId xmlns:a16="http://schemas.microsoft.com/office/drawing/2014/main" id="{AC8EF378-1254-496C-98C3-93855BAAD169}"/>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6148" name="Rectangle 4">
            <a:extLst>
              <a:ext uri="{FF2B5EF4-FFF2-40B4-BE49-F238E27FC236}">
                <a16:creationId xmlns:a16="http://schemas.microsoft.com/office/drawing/2014/main" id="{816BD4B0-4CA9-44AA-A48E-74E78745DD8B}"/>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mn-lt"/>
              </a:defRPr>
            </a:lvl1pPr>
          </a:lstStyle>
          <a:p>
            <a:pPr>
              <a:defRPr/>
            </a:pPr>
            <a:endParaRPr lang="fr-FR" altLang="fr-FR"/>
          </a:p>
        </p:txBody>
      </p:sp>
      <p:sp>
        <p:nvSpPr>
          <p:cNvPr id="6149" name="Rectangle 5">
            <a:extLst>
              <a:ext uri="{FF2B5EF4-FFF2-40B4-BE49-F238E27FC236}">
                <a16:creationId xmlns:a16="http://schemas.microsoft.com/office/drawing/2014/main" id="{D7E7A75C-8F57-4FCB-92FB-0DCDB9E2D495}"/>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mn-lt"/>
              </a:defRPr>
            </a:lvl1pPr>
          </a:lstStyle>
          <a:p>
            <a:pPr>
              <a:defRPr/>
            </a:pPr>
            <a:endParaRPr lang="fr-FR" altLang="fr-FR"/>
          </a:p>
        </p:txBody>
      </p:sp>
      <p:sp>
        <p:nvSpPr>
          <p:cNvPr id="6150" name="Rectangle 6">
            <a:extLst>
              <a:ext uri="{FF2B5EF4-FFF2-40B4-BE49-F238E27FC236}">
                <a16:creationId xmlns:a16="http://schemas.microsoft.com/office/drawing/2014/main" id="{7F58DFA4-62AF-4B70-A01D-197FB4AD9012}"/>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atin typeface="+mn-lt"/>
              </a:defRPr>
            </a:lvl1pPr>
          </a:lstStyle>
          <a:p>
            <a:pPr>
              <a:defRPr/>
            </a:pPr>
            <a:fld id="{4CE3C82F-7575-4AD9-BEA4-DCB9C30F29BA}"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72" r:id="rId12"/>
    <p:sldLayoutId id="2147483873" r:id="rId13"/>
    <p:sldLayoutId id="2147483874" r:id="rId14"/>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gs>
            <a:gs pos="23000">
              <a:schemeClr val="accent5"/>
            </a:gs>
            <a:gs pos="99000">
              <a:schemeClr val="accent1">
                <a:lumMod val="100000"/>
              </a:schemeClr>
            </a:gs>
          </a:gsLst>
          <a:lin ang="5400000" scaled="0"/>
          <a:tileRect/>
        </a:gra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18C74322-9E17-4332-9240-C04D9AE79D47}"/>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fr-FR" altLang="fr-FR"/>
              <a:t>Cliquez pour modifier le style du titre</a:t>
            </a:r>
          </a:p>
        </p:txBody>
      </p:sp>
      <p:sp>
        <p:nvSpPr>
          <p:cNvPr id="4099" name="Rectangle 3">
            <a:extLst>
              <a:ext uri="{FF2B5EF4-FFF2-40B4-BE49-F238E27FC236}">
                <a16:creationId xmlns:a16="http://schemas.microsoft.com/office/drawing/2014/main" id="{0B270B44-C522-4D4D-B273-6C23864BF01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fr-FR" altLang="fr-FR"/>
              <a:t>Cliquez pour modifier les styles du texte du masque</a:t>
            </a:r>
          </a:p>
          <a:p>
            <a:pPr lvl="1"/>
            <a:r>
              <a:rPr lang="fr-FR" altLang="fr-FR"/>
              <a:t>Deuxième niveau</a:t>
            </a:r>
          </a:p>
          <a:p>
            <a:pPr lvl="2"/>
            <a:r>
              <a:rPr lang="fr-FR" altLang="fr-FR"/>
              <a:t>Troisième niveau</a:t>
            </a:r>
          </a:p>
          <a:p>
            <a:pPr lvl="3"/>
            <a:r>
              <a:rPr lang="fr-FR" altLang="fr-FR"/>
              <a:t>Quatrième niveau</a:t>
            </a:r>
          </a:p>
          <a:p>
            <a:pPr lvl="4"/>
            <a:r>
              <a:rPr lang="fr-FR" altLang="fr-FR"/>
              <a:t>Cinquième niveau</a:t>
            </a:r>
          </a:p>
        </p:txBody>
      </p:sp>
      <p:sp>
        <p:nvSpPr>
          <p:cNvPr id="5124" name="Rectangle 4">
            <a:extLst>
              <a:ext uri="{FF2B5EF4-FFF2-40B4-BE49-F238E27FC236}">
                <a16:creationId xmlns:a16="http://schemas.microsoft.com/office/drawing/2014/main" id="{B3F48E24-519A-462B-84F4-1664493A4C60}"/>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mn-lt"/>
              </a:defRPr>
            </a:lvl1pPr>
          </a:lstStyle>
          <a:p>
            <a:pPr>
              <a:defRPr/>
            </a:pPr>
            <a:endParaRPr lang="fr-FR" altLang="fr-FR"/>
          </a:p>
        </p:txBody>
      </p:sp>
      <p:sp>
        <p:nvSpPr>
          <p:cNvPr id="5125" name="Rectangle 5">
            <a:extLst>
              <a:ext uri="{FF2B5EF4-FFF2-40B4-BE49-F238E27FC236}">
                <a16:creationId xmlns:a16="http://schemas.microsoft.com/office/drawing/2014/main" id="{10ACFD46-FF20-4D5E-9B56-4100352D0F7B}"/>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mn-lt"/>
              </a:defRPr>
            </a:lvl1pPr>
          </a:lstStyle>
          <a:p>
            <a:pPr>
              <a:defRPr/>
            </a:pPr>
            <a:endParaRPr lang="fr-FR" altLang="fr-FR"/>
          </a:p>
        </p:txBody>
      </p:sp>
      <p:sp>
        <p:nvSpPr>
          <p:cNvPr id="5126" name="Rectangle 6">
            <a:extLst>
              <a:ext uri="{FF2B5EF4-FFF2-40B4-BE49-F238E27FC236}">
                <a16:creationId xmlns:a16="http://schemas.microsoft.com/office/drawing/2014/main" id="{DA569236-242F-46A2-8CE8-7F913FF17919}"/>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atin typeface="+mn-lt"/>
              </a:defRPr>
            </a:lvl1pPr>
          </a:lstStyle>
          <a:p>
            <a:pPr>
              <a:defRPr/>
            </a:pPr>
            <a:fld id="{4CD32C9A-B5D2-4677-9F2C-A0157F93CD04}" type="slidenum">
              <a:rPr lang="fr-FR" altLang="fr-FR"/>
              <a:pPr>
                <a:defRPr/>
              </a:pPr>
              <a:t>‹N°›</a:t>
            </a:fld>
            <a:endParaRPr lang="fr-FR" altLang="fr-FR"/>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69" r:id="rId12"/>
    <p:sldLayoutId id="2147483870" r:id="rId13"/>
    <p:sldLayoutId id="2147483871" r:id="rId14"/>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oleObject" Target="../embeddings/oleObject2.bin"/><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http://www-igm.univ-mlv.fr/%7Edr/XPOSE2010/Dalvik_Dex_Format_vs_Java_bytecode/img/DexInternal.png"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http://markfaction.files.wordpress.com/2012/07/androidboot_thumb.png?w=397&amp;h=488"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11.xml"/><Relationship Id="rId7" Type="http://schemas.openxmlformats.org/officeDocument/2006/relationships/slide" Target="slide39.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0.xml"/><Relationship Id="rId9" Type="http://schemas.openxmlformats.org/officeDocument/2006/relationships/slide" Target="slide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oleObject" Target="../embeddings/oleObject3.bin"/><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oleObject" Target="../embeddings/oleObject4.bin"/><Relationship Id="rId1" Type="http://schemas.openxmlformats.org/officeDocument/2006/relationships/slideLayout" Target="../slideLayouts/slideLayout13.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5.bin"/><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62.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4">
            <a:extLst>
              <a:ext uri="{FF2B5EF4-FFF2-40B4-BE49-F238E27FC236}">
                <a16:creationId xmlns:a16="http://schemas.microsoft.com/office/drawing/2014/main" id="{377D899C-244F-4490-BDF4-759359C81458}"/>
              </a:ext>
            </a:extLst>
          </p:cNvPr>
          <p:cNvSpPr txBox="1">
            <a:spLocks noChangeArrowheads="1"/>
          </p:cNvSpPr>
          <p:nvPr/>
        </p:nvSpPr>
        <p:spPr bwMode="auto">
          <a:xfrm>
            <a:off x="443707" y="2060848"/>
            <a:ext cx="842486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pPr>
            <a:r>
              <a:rPr lang="fr-BE" altLang="fr-FR" sz="3600" b="1" dirty="0"/>
              <a:t>Une petite introduction à Google Android</a:t>
            </a:r>
            <a:br>
              <a:rPr lang="fr-BE" altLang="fr-FR" sz="3600" b="1" dirty="0"/>
            </a:br>
            <a:r>
              <a:rPr lang="fr-BE" altLang="fr-FR" sz="3600" b="1" dirty="0"/>
              <a:t>1. Le contexte de développement</a:t>
            </a:r>
            <a:endParaRPr lang="fr-FR" altLang="fr-FR" sz="3600" b="1" dirty="0"/>
          </a:p>
        </p:txBody>
      </p:sp>
      <p:sp>
        <p:nvSpPr>
          <p:cNvPr id="7171" name="Text Box 6">
            <a:extLst>
              <a:ext uri="{FF2B5EF4-FFF2-40B4-BE49-F238E27FC236}">
                <a16:creationId xmlns:a16="http://schemas.microsoft.com/office/drawing/2014/main" id="{346F832F-4F0F-4C60-B658-854B26939EC5}"/>
              </a:ext>
            </a:extLst>
          </p:cNvPr>
          <p:cNvSpPr txBox="1">
            <a:spLocks noChangeArrowheads="1"/>
          </p:cNvSpPr>
          <p:nvPr/>
        </p:nvSpPr>
        <p:spPr bwMode="auto">
          <a:xfrm>
            <a:off x="2012436" y="5985173"/>
            <a:ext cx="52620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b="1" dirty="0"/>
              <a:t>Claude </a:t>
            </a:r>
            <a:r>
              <a:rPr lang="fr-BE" altLang="fr-FR" b="1" dirty="0" err="1"/>
              <a:t>Vilvens</a:t>
            </a:r>
            <a:r>
              <a:rPr lang="fr-BE" altLang="fr-FR" b="1" dirty="0"/>
              <a:t>  / Christophe Charlet</a:t>
            </a:r>
            <a:endParaRPr lang="fr-FR" altLang="fr-FR" b="1" dirty="0"/>
          </a:p>
        </p:txBody>
      </p:sp>
      <p:sp>
        <p:nvSpPr>
          <p:cNvPr id="7172" name="Text Box 8">
            <a:extLst>
              <a:ext uri="{FF2B5EF4-FFF2-40B4-BE49-F238E27FC236}">
                <a16:creationId xmlns:a16="http://schemas.microsoft.com/office/drawing/2014/main" id="{BA8B0760-610B-4F83-8F86-263807F58BCE}"/>
              </a:ext>
            </a:extLst>
          </p:cNvPr>
          <p:cNvSpPr txBox="1">
            <a:spLocks noChangeArrowheads="1"/>
          </p:cNvSpPr>
          <p:nvPr/>
        </p:nvSpPr>
        <p:spPr bwMode="auto">
          <a:xfrm>
            <a:off x="3419475" y="6446838"/>
            <a:ext cx="2305050"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sz="1800" dirty="0"/>
              <a:t>2023</a:t>
            </a:r>
          </a:p>
          <a:p>
            <a:pPr algn="ctr" eaLnBrk="1" hangingPunct="1">
              <a:spcBef>
                <a:spcPct val="50000"/>
              </a:spcBef>
              <a:buFont typeface="Symbol" panose="05050102010706020507" pitchFamily="18" charset="2"/>
              <a:buNone/>
            </a:pPr>
            <a:endParaRPr lang="fr-FR" altLang="fr-FR" sz="1800" dirty="0"/>
          </a:p>
        </p:txBody>
      </p:sp>
      <p:grpSp>
        <p:nvGrpSpPr>
          <p:cNvPr id="7173" name="Group 17">
            <a:extLst>
              <a:ext uri="{FF2B5EF4-FFF2-40B4-BE49-F238E27FC236}">
                <a16:creationId xmlns:a16="http://schemas.microsoft.com/office/drawing/2014/main" id="{6893A601-AB98-4DEF-8375-75E0CB807CAC}"/>
              </a:ext>
            </a:extLst>
          </p:cNvPr>
          <p:cNvGrpSpPr>
            <a:grpSpLocks/>
          </p:cNvGrpSpPr>
          <p:nvPr/>
        </p:nvGrpSpPr>
        <p:grpSpPr bwMode="auto">
          <a:xfrm>
            <a:off x="3094037" y="3933056"/>
            <a:ext cx="2955925" cy="1587500"/>
            <a:chOff x="1927" y="2568"/>
            <a:chExt cx="1862" cy="1000"/>
          </a:xfrm>
        </p:grpSpPr>
        <p:pic>
          <p:nvPicPr>
            <p:cNvPr id="7175" name="Picture 13">
              <a:extLst>
                <a:ext uri="{FF2B5EF4-FFF2-40B4-BE49-F238E27FC236}">
                  <a16:creationId xmlns:a16="http://schemas.microsoft.com/office/drawing/2014/main" id="{0F0F0A5B-0EF9-4786-A688-7B02A821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5" y="2568"/>
              <a:ext cx="864" cy="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6" name="Group 16">
              <a:extLst>
                <a:ext uri="{FF2B5EF4-FFF2-40B4-BE49-F238E27FC236}">
                  <a16:creationId xmlns:a16="http://schemas.microsoft.com/office/drawing/2014/main" id="{FC5E68B3-0ED3-4C61-87E6-C76AD9E063B2}"/>
                </a:ext>
              </a:extLst>
            </p:cNvPr>
            <p:cNvGrpSpPr>
              <a:grpSpLocks/>
            </p:cNvGrpSpPr>
            <p:nvPr/>
          </p:nvGrpSpPr>
          <p:grpSpPr bwMode="auto">
            <a:xfrm>
              <a:off x="1927" y="2568"/>
              <a:ext cx="1006" cy="1000"/>
              <a:chOff x="1927" y="2568"/>
              <a:chExt cx="1006" cy="1000"/>
            </a:xfrm>
          </p:grpSpPr>
          <p:pic>
            <p:nvPicPr>
              <p:cNvPr id="7177" name="Picture 12">
                <a:extLst>
                  <a:ext uri="{FF2B5EF4-FFF2-40B4-BE49-F238E27FC236}">
                    <a16:creationId xmlns:a16="http://schemas.microsoft.com/office/drawing/2014/main" id="{FDA105BB-5F10-46B2-8431-51504174E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2568"/>
                <a:ext cx="1006" cy="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AutoShape 14">
                <a:extLst>
                  <a:ext uri="{FF2B5EF4-FFF2-40B4-BE49-F238E27FC236}">
                    <a16:creationId xmlns:a16="http://schemas.microsoft.com/office/drawing/2014/main" id="{9E4A9D34-B671-498B-8DFB-96006CE8CBF3}"/>
                  </a:ext>
                </a:extLst>
              </p:cNvPr>
              <p:cNvSpPr>
                <a:spLocks noChangeArrowheads="1"/>
              </p:cNvSpPr>
              <p:nvPr/>
            </p:nvSpPr>
            <p:spPr bwMode="auto">
              <a:xfrm>
                <a:off x="2018" y="2750"/>
                <a:ext cx="814" cy="815"/>
              </a:xfrm>
              <a:custGeom>
                <a:avLst/>
                <a:gdLst>
                  <a:gd name="T0" fmla="*/ 1 w 21600"/>
                  <a:gd name="T1" fmla="*/ 0 h 21600"/>
                  <a:gd name="T2" fmla="*/ 0 w 21600"/>
                  <a:gd name="T3" fmla="*/ 0 h 21600"/>
                  <a:gd name="T4" fmla="*/ 0 w 21600"/>
                  <a:gd name="T5" fmla="*/ 1 h 21600"/>
                  <a:gd name="T6" fmla="*/ 0 w 21600"/>
                  <a:gd name="T7" fmla="*/ 1 h 21600"/>
                  <a:gd name="T8" fmla="*/ 1 w 21600"/>
                  <a:gd name="T9" fmla="*/ 1 h 21600"/>
                  <a:gd name="T10" fmla="*/ 1 w 21600"/>
                  <a:gd name="T11" fmla="*/ 1 h 21600"/>
                  <a:gd name="T12" fmla="*/ 1 w 21600"/>
                  <a:gd name="T13" fmla="*/ 1 h 21600"/>
                  <a:gd name="T14" fmla="*/ 1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8 w 21600"/>
                  <a:gd name="T25" fmla="*/ 3154 h 21600"/>
                  <a:gd name="T26" fmla="*/ 18442 w 21600"/>
                  <a:gd name="T27" fmla="*/ 1844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899"/>
                      <a:pt x="14122" y="18376"/>
                      <a:pt x="15493" y="17401"/>
                    </a:cubicBezTo>
                    <a:lnTo>
                      <a:pt x="4198" y="6106"/>
                    </a:lnTo>
                    <a:close/>
                  </a:path>
                </a:pathLst>
              </a:custGeom>
              <a:solidFill>
                <a:srgbClr val="FF000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re 1">
            <a:extLst>
              <a:ext uri="{FF2B5EF4-FFF2-40B4-BE49-F238E27FC236}">
                <a16:creationId xmlns:a16="http://schemas.microsoft.com/office/drawing/2014/main" id="{0A82BB7C-9BE8-4C17-B513-BB0D74EAB2BF}"/>
              </a:ext>
            </a:extLst>
          </p:cNvPr>
          <p:cNvSpPr>
            <a:spLocks noGrp="1" noChangeArrowheads="1"/>
          </p:cNvSpPr>
          <p:nvPr>
            <p:ph type="title"/>
          </p:nvPr>
        </p:nvSpPr>
        <p:spPr bwMode="auto">
          <a:xfrm>
            <a:off x="628650" y="365125"/>
            <a:ext cx="7886700" cy="903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fr-BE" altLang="fr-FR" sz="2400" b="1" dirty="0">
                <a:solidFill>
                  <a:srgbClr val="FF0000"/>
                </a:solidFill>
              </a:rPr>
              <a:t>Un </a:t>
            </a:r>
            <a:r>
              <a:rPr lang="fr-BE" altLang="fr-FR" sz="2400" b="1" dirty="0" err="1">
                <a:solidFill>
                  <a:srgbClr val="FF0000"/>
                </a:solidFill>
              </a:rPr>
              <a:t>framework</a:t>
            </a:r>
            <a:r>
              <a:rPr lang="fr-BE" altLang="fr-FR" sz="2400" b="1" dirty="0">
                <a:solidFill>
                  <a:srgbClr val="FF0000"/>
                </a:solidFill>
              </a:rPr>
              <a:t> pseudo-Java pour mobiles</a:t>
            </a:r>
            <a:endParaRPr lang="fr-FR" altLang="fr-FR" sz="2400" dirty="0"/>
          </a:p>
        </p:txBody>
      </p:sp>
      <p:sp>
        <p:nvSpPr>
          <p:cNvPr id="3" name="Espace réservé du contenu 2">
            <a:extLst>
              <a:ext uri="{FF2B5EF4-FFF2-40B4-BE49-F238E27FC236}">
                <a16:creationId xmlns:a16="http://schemas.microsoft.com/office/drawing/2014/main" id="{DA6C42E4-3295-49D0-B53B-9770DF7FEE54}"/>
              </a:ext>
            </a:extLst>
          </p:cNvPr>
          <p:cNvSpPr>
            <a:spLocks noGrp="1" noChangeArrowheads="1"/>
          </p:cNvSpPr>
          <p:nvPr>
            <p:ph idx="1"/>
          </p:nvPr>
        </p:nvSpPr>
        <p:spPr bwMode="auto">
          <a:xfrm>
            <a:off x="188504" y="1786014"/>
            <a:ext cx="7886700" cy="4351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fr-FR" sz="2400" b="1" dirty="0">
                <a:solidFill>
                  <a:srgbClr val="202124"/>
                </a:solidFill>
              </a:rPr>
              <a:t>Android 10 (API level 29)</a:t>
            </a:r>
          </a:p>
          <a:p>
            <a:pPr eaLnBrk="1" hangingPunct="1"/>
            <a:r>
              <a:rPr lang="en-US" altLang="fr-FR" sz="2400" b="1" dirty="0">
                <a:solidFill>
                  <a:srgbClr val="202124"/>
                </a:solidFill>
              </a:rPr>
              <a:t>Android 11 (API level 30)</a:t>
            </a:r>
          </a:p>
          <a:p>
            <a:pPr eaLnBrk="1" hangingPunct="1"/>
            <a:r>
              <a:rPr lang="en-US" altLang="fr-FR" sz="2400" b="1" dirty="0">
                <a:solidFill>
                  <a:srgbClr val="202124"/>
                </a:solidFill>
              </a:rPr>
              <a:t>Android 12 (API level 31-2)</a:t>
            </a:r>
          </a:p>
          <a:p>
            <a:pPr eaLnBrk="1" hangingPunct="1"/>
            <a:r>
              <a:rPr lang="en-US" altLang="fr-FR" sz="2400" b="1" dirty="0">
                <a:solidFill>
                  <a:srgbClr val="202124"/>
                </a:solidFill>
              </a:rPr>
              <a:t>Android 13 (API level 33)</a:t>
            </a:r>
          </a:p>
          <a:p>
            <a:pPr marL="0" indent="0" eaLnBrk="1" hangingPunct="1">
              <a:buNone/>
            </a:pPr>
            <a:endParaRPr lang="en-US" altLang="fr-FR" sz="2400" b="1" dirty="0">
              <a:solidFill>
                <a:srgbClr val="202124"/>
              </a:solidFill>
            </a:endParaRPr>
          </a:p>
          <a:p>
            <a:pPr eaLnBrk="1" hangingPunct="1"/>
            <a:endParaRPr lang="fr-FR" altLang="fr-FR" dirty="0"/>
          </a:p>
        </p:txBody>
      </p:sp>
      <p:sp>
        <p:nvSpPr>
          <p:cNvPr id="17412" name="Espace réservé du pied de page 3">
            <a:extLst>
              <a:ext uri="{FF2B5EF4-FFF2-40B4-BE49-F238E27FC236}">
                <a16:creationId xmlns:a16="http://schemas.microsoft.com/office/drawing/2014/main" id="{F4229951-4E29-409A-B9BC-F43374E9E4F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2023 – p. 9bis</a:t>
            </a:r>
          </a:p>
        </p:txBody>
      </p:sp>
      <p:pic>
        <p:nvPicPr>
          <p:cNvPr id="6" name="Image 5">
            <a:extLst>
              <a:ext uri="{FF2B5EF4-FFF2-40B4-BE49-F238E27FC236}">
                <a16:creationId xmlns:a16="http://schemas.microsoft.com/office/drawing/2014/main" id="{FBBE2E64-16DE-4CFE-B80B-C7AE851AEB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 y="3716338"/>
            <a:ext cx="127476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7">
            <a:extLst>
              <a:ext uri="{FF2B5EF4-FFF2-40B4-BE49-F238E27FC236}">
                <a16:creationId xmlns:a16="http://schemas.microsoft.com/office/drawing/2014/main" id="{10E05FB4-9A3A-4EE9-96BF-C6B4DDF99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968" y="1228802"/>
            <a:ext cx="63341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9">
            <a:extLst>
              <a:ext uri="{FF2B5EF4-FFF2-40B4-BE49-F238E27FC236}">
                <a16:creationId xmlns:a16="http://schemas.microsoft.com/office/drawing/2014/main" id="{9C3AE711-A877-4418-9221-577D5F0DB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634" y="1130531"/>
            <a:ext cx="4233862"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1">
            <a:extLst>
              <a:ext uri="{FF2B5EF4-FFF2-40B4-BE49-F238E27FC236}">
                <a16:creationId xmlns:a16="http://schemas.microsoft.com/office/drawing/2014/main" id="{1B29DDBD-1088-4410-837E-B5D33ACDB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26" y="3543291"/>
            <a:ext cx="1562100" cy="326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 3">
            <a:extLst>
              <a:ext uri="{FF2B5EF4-FFF2-40B4-BE49-F238E27FC236}">
                <a16:creationId xmlns:a16="http://schemas.microsoft.com/office/drawing/2014/main" id="{C994E0F4-62C4-986C-C4EE-36650295638A}"/>
              </a:ext>
            </a:extLst>
          </p:cNvPr>
          <p:cNvPicPr>
            <a:picLocks noChangeAspect="1"/>
          </p:cNvPicPr>
          <p:nvPr/>
        </p:nvPicPr>
        <p:blipFill>
          <a:blip r:embed="rId6"/>
          <a:stretch>
            <a:fillRect/>
          </a:stretch>
        </p:blipFill>
        <p:spPr>
          <a:xfrm>
            <a:off x="369094" y="5084763"/>
            <a:ext cx="1562100" cy="1524000"/>
          </a:xfrm>
          <a:prstGeom prst="rect">
            <a:avLst/>
          </a:prstGeom>
        </p:spPr>
      </p:pic>
      <p:pic>
        <p:nvPicPr>
          <p:cNvPr id="14" name="Image 13">
            <a:extLst>
              <a:ext uri="{FF2B5EF4-FFF2-40B4-BE49-F238E27FC236}">
                <a16:creationId xmlns:a16="http://schemas.microsoft.com/office/drawing/2014/main" id="{7D32D335-6729-89D0-FE93-EE2D96D25E92}"/>
              </a:ext>
            </a:extLst>
          </p:cNvPr>
          <p:cNvPicPr>
            <a:picLocks noChangeAspect="1"/>
          </p:cNvPicPr>
          <p:nvPr/>
        </p:nvPicPr>
        <p:blipFill>
          <a:blip r:embed="rId7"/>
          <a:stretch>
            <a:fillRect/>
          </a:stretch>
        </p:blipFill>
        <p:spPr>
          <a:xfrm>
            <a:off x="4618820" y="5105221"/>
            <a:ext cx="4415954" cy="15060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u pied de page 3">
            <a:extLst>
              <a:ext uri="{FF2B5EF4-FFF2-40B4-BE49-F238E27FC236}">
                <a16:creationId xmlns:a16="http://schemas.microsoft.com/office/drawing/2014/main" id="{04D63635-927F-4A6F-AB1C-739C3B83102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64A20B6-BAF6-4D46-9FB0-ADD697657DCC}" type="slidenum">
              <a:rPr lang="fr-FR" altLang="fr-FR" sz="1200" smtClean="0"/>
              <a:pPr/>
              <a:t>11</a:t>
            </a:fld>
            <a:endParaRPr lang="fr-FR" altLang="fr-FR" sz="1200" dirty="0"/>
          </a:p>
        </p:txBody>
      </p:sp>
      <p:sp>
        <p:nvSpPr>
          <p:cNvPr id="18435" name="Text Box 8">
            <a:extLst>
              <a:ext uri="{FF2B5EF4-FFF2-40B4-BE49-F238E27FC236}">
                <a16:creationId xmlns:a16="http://schemas.microsoft.com/office/drawing/2014/main" id="{4A5B74BF-1DE8-4356-8FED-46AFFCCE57E3}"/>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(1/8)</a:t>
            </a:r>
            <a:endParaRPr lang="fr-FR" altLang="fr-FR" sz="2800" b="1">
              <a:solidFill>
                <a:srgbClr val="FF0000"/>
              </a:solidFill>
            </a:endParaRPr>
          </a:p>
        </p:txBody>
      </p:sp>
      <p:pic>
        <p:nvPicPr>
          <p:cNvPr id="7177" name="Picture 9">
            <a:extLst>
              <a:ext uri="{FF2B5EF4-FFF2-40B4-BE49-F238E27FC236}">
                <a16:creationId xmlns:a16="http://schemas.microsoft.com/office/drawing/2014/main" id="{45DFC4EA-B638-4703-8C3A-1F0A15419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566863"/>
            <a:ext cx="8208963" cy="5175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178" name="AutoShape 10">
            <a:extLst>
              <a:ext uri="{FF2B5EF4-FFF2-40B4-BE49-F238E27FC236}">
                <a16:creationId xmlns:a16="http://schemas.microsoft.com/office/drawing/2014/main" id="{5694B387-F177-44D1-AB8D-C0F47ABB44A9}"/>
              </a:ext>
            </a:extLst>
          </p:cNvPr>
          <p:cNvSpPr>
            <a:spLocks noChangeArrowheads="1"/>
          </p:cNvSpPr>
          <p:nvPr/>
        </p:nvSpPr>
        <p:spPr bwMode="auto">
          <a:xfrm>
            <a:off x="250825" y="5959475"/>
            <a:ext cx="409575" cy="558800"/>
          </a:xfrm>
          <a:prstGeom prst="hexagon">
            <a:avLst>
              <a:gd name="adj" fmla="val 25000"/>
              <a:gd name="vf" fmla="val 115470"/>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3" action="ppaction://hlinksldjump"/>
              </a:rPr>
              <a:t>1</a:t>
            </a:r>
            <a:endParaRPr lang="fr-FR" altLang="fr-FR"/>
          </a:p>
        </p:txBody>
      </p:sp>
      <p:sp>
        <p:nvSpPr>
          <p:cNvPr id="7179" name="AutoShape 11">
            <a:extLst>
              <a:ext uri="{FF2B5EF4-FFF2-40B4-BE49-F238E27FC236}">
                <a16:creationId xmlns:a16="http://schemas.microsoft.com/office/drawing/2014/main" id="{A6CE67B1-41AD-4410-A75F-173ED4175C62}"/>
              </a:ext>
            </a:extLst>
          </p:cNvPr>
          <p:cNvSpPr>
            <a:spLocks noChangeArrowheads="1"/>
          </p:cNvSpPr>
          <p:nvPr/>
        </p:nvSpPr>
        <p:spPr bwMode="auto">
          <a:xfrm>
            <a:off x="250825" y="4375150"/>
            <a:ext cx="409575" cy="558800"/>
          </a:xfrm>
          <a:prstGeom prst="hexagon">
            <a:avLst>
              <a:gd name="adj" fmla="val 25000"/>
              <a:gd name="vf" fmla="val 115470"/>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4" action="ppaction://hlinksldjump"/>
              </a:rPr>
              <a:t>2</a:t>
            </a:r>
            <a:endParaRPr lang="fr-FR" altLang="fr-FR"/>
          </a:p>
        </p:txBody>
      </p:sp>
      <p:sp>
        <p:nvSpPr>
          <p:cNvPr id="7180" name="AutoShape 12">
            <a:extLst>
              <a:ext uri="{FF2B5EF4-FFF2-40B4-BE49-F238E27FC236}">
                <a16:creationId xmlns:a16="http://schemas.microsoft.com/office/drawing/2014/main" id="{8B5ACA45-72EF-4A78-B4A1-48739AE88FC9}"/>
              </a:ext>
            </a:extLst>
          </p:cNvPr>
          <p:cNvSpPr>
            <a:spLocks noChangeArrowheads="1"/>
          </p:cNvSpPr>
          <p:nvPr/>
        </p:nvSpPr>
        <p:spPr bwMode="auto">
          <a:xfrm>
            <a:off x="5724525" y="4230688"/>
            <a:ext cx="409575" cy="558800"/>
          </a:xfrm>
          <a:prstGeom prst="hexagon">
            <a:avLst>
              <a:gd name="adj" fmla="val 25000"/>
              <a:gd name="vf" fmla="val 115470"/>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5" action="ppaction://hlinksldjump"/>
              </a:rPr>
              <a:t>3</a:t>
            </a:r>
            <a:endParaRPr lang="fr-FR" altLang="fr-FR"/>
          </a:p>
        </p:txBody>
      </p:sp>
      <p:sp>
        <p:nvSpPr>
          <p:cNvPr id="7181" name="AutoShape 13">
            <a:extLst>
              <a:ext uri="{FF2B5EF4-FFF2-40B4-BE49-F238E27FC236}">
                <a16:creationId xmlns:a16="http://schemas.microsoft.com/office/drawing/2014/main" id="{F9A6653B-A85F-4377-8BDE-10598715B09F}"/>
              </a:ext>
            </a:extLst>
          </p:cNvPr>
          <p:cNvSpPr>
            <a:spLocks noChangeArrowheads="1"/>
          </p:cNvSpPr>
          <p:nvPr/>
        </p:nvSpPr>
        <p:spPr bwMode="auto">
          <a:xfrm>
            <a:off x="250825" y="2790825"/>
            <a:ext cx="409575" cy="558800"/>
          </a:xfrm>
          <a:prstGeom prst="hexagon">
            <a:avLst>
              <a:gd name="adj" fmla="val 25000"/>
              <a:gd name="vf" fmla="val 115470"/>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6" action="ppaction://hlinksldjump"/>
              </a:rPr>
              <a:t>4</a:t>
            </a:r>
            <a:endParaRPr lang="fr-FR" altLang="fr-FR"/>
          </a:p>
        </p:txBody>
      </p:sp>
      <p:sp>
        <p:nvSpPr>
          <p:cNvPr id="7182" name="AutoShape 14">
            <a:extLst>
              <a:ext uri="{FF2B5EF4-FFF2-40B4-BE49-F238E27FC236}">
                <a16:creationId xmlns:a16="http://schemas.microsoft.com/office/drawing/2014/main" id="{8BC47BB1-E170-4048-A826-EF1B814728B9}"/>
              </a:ext>
            </a:extLst>
          </p:cNvPr>
          <p:cNvSpPr>
            <a:spLocks noChangeArrowheads="1"/>
          </p:cNvSpPr>
          <p:nvPr/>
        </p:nvSpPr>
        <p:spPr bwMode="auto">
          <a:xfrm>
            <a:off x="250825" y="1800225"/>
            <a:ext cx="409575" cy="558800"/>
          </a:xfrm>
          <a:prstGeom prst="hexagon">
            <a:avLst>
              <a:gd name="adj" fmla="val 25000"/>
              <a:gd name="vf" fmla="val 115470"/>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7" action="ppaction://hlinksldjump"/>
              </a:rPr>
              <a:t>5</a:t>
            </a:r>
            <a:endParaRPr lang="fr-FR" altLang="fr-FR"/>
          </a:p>
        </p:txBody>
      </p:sp>
      <p:sp>
        <p:nvSpPr>
          <p:cNvPr id="7183" name="AutoShape 15">
            <a:extLst>
              <a:ext uri="{FF2B5EF4-FFF2-40B4-BE49-F238E27FC236}">
                <a16:creationId xmlns:a16="http://schemas.microsoft.com/office/drawing/2014/main" id="{A6F6F1BD-A928-4830-89F5-27BD0B809DCF}"/>
              </a:ext>
            </a:extLst>
          </p:cNvPr>
          <p:cNvSpPr>
            <a:spLocks noChangeArrowheads="1"/>
          </p:cNvSpPr>
          <p:nvPr/>
        </p:nvSpPr>
        <p:spPr bwMode="auto">
          <a:xfrm>
            <a:off x="8316913" y="1135063"/>
            <a:ext cx="409575" cy="558800"/>
          </a:xfrm>
          <a:prstGeom prst="hexagon">
            <a:avLst>
              <a:gd name="adj" fmla="val 25000"/>
              <a:gd name="vf" fmla="val 115470"/>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hlinkClick r:id="rId8" action="ppaction://hlinksldjump"/>
              </a:rPr>
              <a:t>6</a:t>
            </a:r>
            <a:endParaRPr lang="fr-FR" altLang="fr-FR"/>
          </a:p>
        </p:txBody>
      </p:sp>
      <p:sp>
        <p:nvSpPr>
          <p:cNvPr id="18443" name="Text Box 16">
            <a:extLst>
              <a:ext uri="{FF2B5EF4-FFF2-40B4-BE49-F238E27FC236}">
                <a16:creationId xmlns:a16="http://schemas.microsoft.com/office/drawing/2014/main" id="{E43DE726-B338-4B14-AB95-D081A1DA4FDB}"/>
              </a:ext>
            </a:extLst>
          </p:cNvPr>
          <p:cNvSpPr txBox="1">
            <a:spLocks noChangeArrowheads="1"/>
          </p:cNvSpPr>
          <p:nvPr/>
        </p:nvSpPr>
        <p:spPr bwMode="auto">
          <a:xfrm>
            <a:off x="323850" y="1125538"/>
            <a:ext cx="223202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b="1" u="sng">
                <a:solidFill>
                  <a:schemeClr val="accent2"/>
                </a:solidFill>
              </a:rPr>
              <a:t>1. Le schéma bloc</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blinds(vertical)">
                                      <p:cBhvr>
                                        <p:cTn id="7" dur="500"/>
                                        <p:tgtEl>
                                          <p:spTgt spid="71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82"/>
                                        </p:tgtEl>
                                        <p:attrNameLst>
                                          <p:attrName>style.visibility</p:attrName>
                                        </p:attrNameLst>
                                      </p:cBhvr>
                                      <p:to>
                                        <p:strVal val="visible"/>
                                      </p:to>
                                    </p:set>
                                    <p:animEffect transition="in" filter="dissolve">
                                      <p:cBhvr>
                                        <p:cTn id="12" dur="500"/>
                                        <p:tgtEl>
                                          <p:spTgt spid="71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181"/>
                                        </p:tgtEl>
                                        <p:attrNameLst>
                                          <p:attrName>style.visibility</p:attrName>
                                        </p:attrNameLst>
                                      </p:cBhvr>
                                      <p:to>
                                        <p:strVal val="visible"/>
                                      </p:to>
                                    </p:set>
                                    <p:animEffect transition="in" filter="dissolve">
                                      <p:cBhvr>
                                        <p:cTn id="15" dur="500"/>
                                        <p:tgtEl>
                                          <p:spTgt spid="718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179"/>
                                        </p:tgtEl>
                                        <p:attrNameLst>
                                          <p:attrName>style.visibility</p:attrName>
                                        </p:attrNameLst>
                                      </p:cBhvr>
                                      <p:to>
                                        <p:strVal val="visible"/>
                                      </p:to>
                                    </p:set>
                                    <p:animEffect transition="in" filter="dissolve">
                                      <p:cBhvr>
                                        <p:cTn id="18" dur="500"/>
                                        <p:tgtEl>
                                          <p:spTgt spid="717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178"/>
                                        </p:tgtEl>
                                        <p:attrNameLst>
                                          <p:attrName>style.visibility</p:attrName>
                                        </p:attrNameLst>
                                      </p:cBhvr>
                                      <p:to>
                                        <p:strVal val="visible"/>
                                      </p:to>
                                    </p:set>
                                    <p:animEffect transition="in" filter="dissolve">
                                      <p:cBhvr>
                                        <p:cTn id="21" dur="500"/>
                                        <p:tgtEl>
                                          <p:spTgt spid="717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180"/>
                                        </p:tgtEl>
                                        <p:attrNameLst>
                                          <p:attrName>style.visibility</p:attrName>
                                        </p:attrNameLst>
                                      </p:cBhvr>
                                      <p:to>
                                        <p:strVal val="visible"/>
                                      </p:to>
                                    </p:set>
                                    <p:animEffect transition="in" filter="dissolve">
                                      <p:cBhvr>
                                        <p:cTn id="24" dur="500"/>
                                        <p:tgtEl>
                                          <p:spTgt spid="718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183"/>
                                        </p:tgtEl>
                                        <p:attrNameLst>
                                          <p:attrName>style.visibility</p:attrName>
                                        </p:attrNameLst>
                                      </p:cBhvr>
                                      <p:to>
                                        <p:strVal val="visible"/>
                                      </p:to>
                                    </p:set>
                                    <p:animEffect transition="in" filter="dissolve">
                                      <p:cBhvr>
                                        <p:cTn id="27" dur="500"/>
                                        <p:tgtEl>
                                          <p:spTgt spid="7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animBg="1"/>
      <p:bldP spid="7179" grpId="0" animBg="1"/>
      <p:bldP spid="7180" grpId="0" animBg="1"/>
      <p:bldP spid="7181" grpId="0" animBg="1"/>
      <p:bldP spid="7182" grpId="0" animBg="1"/>
      <p:bldP spid="718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u pied de page 3">
            <a:extLst>
              <a:ext uri="{FF2B5EF4-FFF2-40B4-BE49-F238E27FC236}">
                <a16:creationId xmlns:a16="http://schemas.microsoft.com/office/drawing/2014/main" id="{A28ED9C6-1D19-4F84-9383-B6760FF51D3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4EF5F069-B815-480F-8DFE-DAD4A7317C94}" type="slidenum">
              <a:rPr lang="fr-FR" altLang="fr-FR" sz="1200" smtClean="0"/>
              <a:pPr/>
              <a:t>12</a:t>
            </a:fld>
            <a:endParaRPr lang="fr-FR" altLang="fr-FR" sz="1200" dirty="0"/>
          </a:p>
        </p:txBody>
      </p:sp>
      <p:sp>
        <p:nvSpPr>
          <p:cNvPr id="132100" name="Text Box 4">
            <a:extLst>
              <a:ext uri="{FF2B5EF4-FFF2-40B4-BE49-F238E27FC236}">
                <a16:creationId xmlns:a16="http://schemas.microsoft.com/office/drawing/2014/main" id="{6FB56FB1-975E-4D18-9409-BAE39DD7BCC6}"/>
              </a:ext>
            </a:extLst>
          </p:cNvPr>
          <p:cNvSpPr txBox="1">
            <a:spLocks noChangeArrowheads="1"/>
          </p:cNvSpPr>
          <p:nvPr/>
        </p:nvSpPr>
        <p:spPr bwMode="auto">
          <a:xfrm>
            <a:off x="234950" y="1954213"/>
            <a:ext cx="8208963" cy="16160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marL="800100" indent="-342900">
              <a:defRPr sz="2000">
                <a:solidFill>
                  <a:schemeClr val="tx1"/>
                </a:solidFill>
                <a:latin typeface="Times New Roman" panose="02020603050405020304" pitchFamily="18" charset="0"/>
              </a:defRPr>
            </a:lvl2pPr>
            <a:lvl3pPr marL="1257300" indent="-342900">
              <a:defRPr sz="2000">
                <a:solidFill>
                  <a:schemeClr val="tx1"/>
                </a:solidFill>
                <a:latin typeface="Times New Roman" panose="02020603050405020304" pitchFamily="18" charset="0"/>
              </a:defRPr>
            </a:lvl3pPr>
            <a:lvl4pPr marL="1714500" indent="-342900">
              <a:defRPr sz="2000">
                <a:solidFill>
                  <a:schemeClr val="tx1"/>
                </a:solidFill>
                <a:latin typeface="Times New Roman" panose="02020603050405020304" pitchFamily="18" charset="0"/>
              </a:defRPr>
            </a:lvl4pPr>
            <a:lvl5pPr marL="2171700" indent="-342900">
              <a:defRPr sz="2000">
                <a:solidFill>
                  <a:schemeClr val="tx1"/>
                </a:solidFill>
                <a:latin typeface="Times New Roman" panose="02020603050405020304" pitchFamily="18" charset="0"/>
              </a:defRPr>
            </a:lvl5pPr>
            <a:lvl6pPr marL="2628900" indent="-342900" eaLnBrk="0" fontAlgn="base" hangingPunct="0">
              <a:spcBef>
                <a:spcPct val="0"/>
              </a:spcBef>
              <a:spcAft>
                <a:spcPct val="0"/>
              </a:spcAft>
              <a:defRPr sz="2000">
                <a:solidFill>
                  <a:schemeClr val="tx1"/>
                </a:solidFill>
                <a:latin typeface="Times New Roman" panose="02020603050405020304" pitchFamily="18" charset="0"/>
              </a:defRPr>
            </a:lvl6pPr>
            <a:lvl7pPr marL="3086100" indent="-342900" eaLnBrk="0" fontAlgn="base" hangingPunct="0">
              <a:spcBef>
                <a:spcPct val="0"/>
              </a:spcBef>
              <a:spcAft>
                <a:spcPct val="0"/>
              </a:spcAft>
              <a:defRPr sz="2000">
                <a:solidFill>
                  <a:schemeClr val="tx1"/>
                </a:solidFill>
                <a:latin typeface="Times New Roman" panose="02020603050405020304" pitchFamily="18" charset="0"/>
              </a:defRPr>
            </a:lvl7pPr>
            <a:lvl8pPr marL="3543300" indent="-342900" eaLnBrk="0" fontAlgn="base" hangingPunct="0">
              <a:spcBef>
                <a:spcPct val="0"/>
              </a:spcBef>
              <a:spcAft>
                <a:spcPct val="0"/>
              </a:spcAft>
              <a:defRPr sz="2000">
                <a:solidFill>
                  <a:schemeClr val="tx1"/>
                </a:solidFill>
                <a:latin typeface="Times New Roman" panose="02020603050405020304" pitchFamily="18" charset="0"/>
              </a:defRPr>
            </a:lvl8pPr>
            <a:lvl9pPr marL="4000500" indent="-3429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dirty="0"/>
              <a:t>Android utilise </a:t>
            </a:r>
            <a:r>
              <a:rPr lang="fr-BE" altLang="fr-FR" i="1" u="sng" dirty="0"/>
              <a:t>une version modifiée du kernel Linux</a:t>
            </a:r>
            <a:r>
              <a:rPr lang="fr-BE" altLang="fr-FR" dirty="0"/>
              <a:t> (un </a:t>
            </a:r>
            <a:r>
              <a:rPr lang="fr-FR" altLang="fr-FR" sz="1800" dirty="0">
                <a:latin typeface="Arial" panose="020B0604020202020204" pitchFamily="34" charset="0"/>
              </a:rPr>
              <a:t> 4.x , 5.x ,.. </a:t>
            </a:r>
            <a:r>
              <a:rPr lang="fr-FR" altLang="fr-FR" sz="1800">
                <a:latin typeface="Arial" panose="020B0604020202020204" pitchFamily="34" charset="0"/>
              </a:rPr>
              <a:t>6.2)</a:t>
            </a:r>
            <a:r>
              <a:rPr lang="fr-BE" altLang="fr-FR"/>
              <a:t> </a:t>
            </a:r>
            <a:r>
              <a:rPr lang="fr-BE" altLang="fr-FR" dirty="0"/>
              <a:t>qui prend en charge les drivers, les accès aux ressources, l'alimentation électrique : mais certains éléments du kernel Linux traditionnel ont été enlevés et d'autres ont été ajoutés pour permettre son utilisation dans le monde particulier des mobiles ("</a:t>
            </a:r>
            <a:r>
              <a:rPr lang="fr-BE" altLang="fr-FR" i="1" u="sng" dirty="0"/>
              <a:t>patches</a:t>
            </a:r>
            <a:r>
              <a:rPr lang="fr-BE" altLang="fr-FR" dirty="0"/>
              <a:t>").    </a:t>
            </a:r>
            <a:endParaRPr lang="fr-FR" altLang="fr-FR" dirty="0"/>
          </a:p>
        </p:txBody>
      </p:sp>
      <p:sp>
        <p:nvSpPr>
          <p:cNvPr id="19460" name="Text Box 5">
            <a:extLst>
              <a:ext uri="{FF2B5EF4-FFF2-40B4-BE49-F238E27FC236}">
                <a16:creationId xmlns:a16="http://schemas.microsoft.com/office/drawing/2014/main" id="{80D65405-12B3-4984-8695-21E5912F09F6}"/>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(2/8)</a:t>
            </a:r>
            <a:endParaRPr lang="fr-FR" altLang="fr-FR" sz="2800" b="1">
              <a:solidFill>
                <a:srgbClr val="FF0000"/>
              </a:solidFill>
            </a:endParaRPr>
          </a:p>
        </p:txBody>
      </p:sp>
      <p:sp>
        <p:nvSpPr>
          <p:cNvPr id="19461" name="Text Box 6">
            <a:extLst>
              <a:ext uri="{FF2B5EF4-FFF2-40B4-BE49-F238E27FC236}">
                <a16:creationId xmlns:a16="http://schemas.microsoft.com/office/drawing/2014/main" id="{50CDD180-AC2E-417E-9BEA-18A48CEE1EE2}"/>
              </a:ext>
            </a:extLst>
          </p:cNvPr>
          <p:cNvSpPr txBox="1">
            <a:spLocks noChangeArrowheads="1"/>
          </p:cNvSpPr>
          <p:nvPr/>
        </p:nvSpPr>
        <p:spPr bwMode="auto">
          <a:xfrm>
            <a:off x="-323850" y="1125538"/>
            <a:ext cx="417512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2. La couche Linux Kernel</a:t>
            </a:r>
            <a:endParaRPr lang="fr-FR" altLang="fr-FR">
              <a:solidFill>
                <a:schemeClr val="accent2"/>
              </a:solidFill>
            </a:endParaRPr>
          </a:p>
        </p:txBody>
      </p:sp>
      <p:sp>
        <p:nvSpPr>
          <p:cNvPr id="132103" name="Text Box 7">
            <a:extLst>
              <a:ext uri="{FF2B5EF4-FFF2-40B4-BE49-F238E27FC236}">
                <a16:creationId xmlns:a16="http://schemas.microsoft.com/office/drawing/2014/main" id="{8AD7D1A6-DC22-45B0-A4E8-AF0EE724D7FC}"/>
              </a:ext>
            </a:extLst>
          </p:cNvPr>
          <p:cNvSpPr txBox="1">
            <a:spLocks noChangeArrowheads="1"/>
          </p:cNvSpPr>
          <p:nvPr/>
        </p:nvSpPr>
        <p:spPr bwMode="auto">
          <a:xfrm>
            <a:off x="323850" y="1557338"/>
            <a:ext cx="8351838"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 l'interface d'accès au hardware pour les couches supérieures du modèle.</a:t>
            </a:r>
            <a:endParaRPr lang="fr-FR" altLang="fr-FR"/>
          </a:p>
        </p:txBody>
      </p:sp>
      <p:sp>
        <p:nvSpPr>
          <p:cNvPr id="132104" name="Text Box 8">
            <a:extLst>
              <a:ext uri="{FF2B5EF4-FFF2-40B4-BE49-F238E27FC236}">
                <a16:creationId xmlns:a16="http://schemas.microsoft.com/office/drawing/2014/main" id="{4B337314-611E-40B2-AE91-60EC78FDDBB1}"/>
              </a:ext>
            </a:extLst>
          </p:cNvPr>
          <p:cNvSpPr txBox="1">
            <a:spLocks noChangeArrowheads="1"/>
          </p:cNvSpPr>
          <p:nvPr/>
        </p:nvSpPr>
        <p:spPr bwMode="auto">
          <a:xfrm>
            <a:off x="323850" y="3681413"/>
            <a:ext cx="7991475" cy="2590800"/>
          </a:xfrm>
          <a:prstGeom prst="rect">
            <a:avLst/>
          </a:prstGeom>
          <a:noFill/>
          <a:ln>
            <a:noFill/>
          </a:ln>
          <a:effectLst/>
        </p:spPr>
        <p:txBody>
          <a:bodyPr>
            <a:spAutoFit/>
          </a:bodyPr>
          <a:lstStyle>
            <a:lvl1pPr marL="342900" indent="-342900">
              <a:spcBef>
                <a:spcPct val="0"/>
              </a:spcBef>
              <a:defRPr>
                <a:solidFill>
                  <a:schemeClr val="tx1"/>
                </a:solidFill>
                <a:latin typeface="Arial" panose="020B0604020202020204" pitchFamily="34" charset="0"/>
              </a:defRPr>
            </a:lvl1pPr>
            <a:lvl2pPr marL="800100" indent="-342900">
              <a:spcBef>
                <a:spcPct val="0"/>
              </a:spcBef>
              <a:defRPr>
                <a:solidFill>
                  <a:schemeClr val="tx1"/>
                </a:solidFill>
                <a:latin typeface="Arial" panose="020B0604020202020204" pitchFamily="34" charset="0"/>
              </a:defRPr>
            </a:lvl2pPr>
            <a:lvl3pPr marL="1257300" indent="-342900">
              <a:spcBef>
                <a:spcPct val="0"/>
              </a:spcBef>
              <a:defRPr>
                <a:solidFill>
                  <a:schemeClr val="tx1"/>
                </a:solidFill>
                <a:latin typeface="Arial" panose="020B0604020202020204" pitchFamily="34" charset="0"/>
              </a:defRPr>
            </a:lvl3pPr>
            <a:lvl4pPr marL="1714500" indent="-342900">
              <a:spcBef>
                <a:spcPct val="0"/>
              </a:spcBef>
              <a:defRPr>
                <a:solidFill>
                  <a:schemeClr val="tx1"/>
                </a:solidFill>
                <a:latin typeface="Arial" panose="020B0604020202020204" pitchFamily="34" charset="0"/>
              </a:defRPr>
            </a:lvl4pPr>
            <a:lvl5pPr marL="2171700" indent="-342900">
              <a:spcBef>
                <a:spcPct val="0"/>
              </a:spcBef>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eaLnBrk="1" hangingPunct="1">
              <a:buFont typeface="Symbol" panose="05050102010706020507" pitchFamily="18" charset="2"/>
              <a:buNone/>
              <a:defRPr/>
            </a:pPr>
            <a:r>
              <a:rPr lang="fr-BE" altLang="fr-FR" dirty="0">
                <a:latin typeface="Times New Roman" panose="02020603050405020304" pitchFamily="18" charset="0"/>
              </a:rPr>
              <a:t>"</a:t>
            </a:r>
            <a:r>
              <a:rPr lang="fr-BE" altLang="fr-FR" sz="2400" i="1" u="sng" dirty="0">
                <a:solidFill>
                  <a:srgbClr val="FF0000"/>
                </a:solidFill>
                <a:effectLst>
                  <a:outerShdw blurRad="38100" dist="38100" dir="2700000" algn="tl">
                    <a:srgbClr val="000000"/>
                  </a:outerShdw>
                </a:effectLst>
                <a:latin typeface="Times New Roman" panose="02020603050405020304" pitchFamily="18" charset="0"/>
              </a:rPr>
              <a:t>patches</a:t>
            </a:r>
            <a:r>
              <a:rPr lang="fr-BE" altLang="fr-FR" dirty="0">
                <a:latin typeface="Times New Roman" panose="02020603050405020304" pitchFamily="18" charset="0"/>
              </a:rPr>
              <a:t>"</a:t>
            </a:r>
          </a:p>
          <a:p>
            <a:pPr eaLnBrk="1" hangingPunct="1">
              <a:buFont typeface="Symbol" panose="05050102010706020507" pitchFamily="18" charset="2"/>
              <a:buChar char="¨"/>
              <a:defRPr/>
            </a:pPr>
            <a:r>
              <a:rPr lang="fr-BE" altLang="fr-FR" b="1" dirty="0" err="1">
                <a:latin typeface="Times New Roman" panose="02020603050405020304" pitchFamily="18" charset="0"/>
              </a:rPr>
              <a:t>Alarm</a:t>
            </a:r>
            <a:r>
              <a:rPr lang="fr-BE" altLang="fr-FR" dirty="0">
                <a:latin typeface="Times New Roman" panose="02020603050405020304" pitchFamily="18" charset="0"/>
              </a:rPr>
              <a:t> : pour le réveil de l'appareil quand il est en veille;</a:t>
            </a:r>
          </a:p>
          <a:p>
            <a:pPr eaLnBrk="1" hangingPunct="1">
              <a:buFont typeface="Symbol" panose="05050102010706020507" pitchFamily="18" charset="2"/>
              <a:buChar char="¨"/>
              <a:defRPr/>
            </a:pPr>
            <a:r>
              <a:rPr lang="fr-BE" altLang="fr-FR" b="1" dirty="0" err="1">
                <a:latin typeface="Times New Roman" panose="02020603050405020304" pitchFamily="18" charset="0"/>
              </a:rPr>
              <a:t>Ashmem</a:t>
            </a:r>
            <a:r>
              <a:rPr lang="fr-BE" altLang="fr-FR" dirty="0">
                <a:latin typeface="Times New Roman" panose="02020603050405020304" pitchFamily="18" charset="0"/>
              </a:rPr>
              <a:t> : gestion du partage mémoire, nécessaire sur un mobile où l'espace est réduit</a:t>
            </a:r>
            <a:endParaRPr lang="fr-BE" altLang="fr-FR" dirty="0">
              <a:highlight>
                <a:srgbClr val="FFFF00"/>
              </a:highlight>
              <a:latin typeface="Times New Roman" panose="02020603050405020304" pitchFamily="18" charset="0"/>
            </a:endParaRPr>
          </a:p>
          <a:p>
            <a:pPr eaLnBrk="1" hangingPunct="1">
              <a:buFont typeface="Symbol" panose="05050102010706020507" pitchFamily="18" charset="2"/>
              <a:buChar char="¨"/>
              <a:defRPr/>
            </a:pPr>
            <a:r>
              <a:rPr lang="fr-BE" altLang="fr-FR" b="1" dirty="0">
                <a:latin typeface="Times New Roman" panose="02020603050405020304" pitchFamily="18" charset="0"/>
              </a:rPr>
              <a:t>Binder</a:t>
            </a:r>
            <a:r>
              <a:rPr lang="fr-BE" altLang="fr-FR" dirty="0">
                <a:latin typeface="Times New Roman" panose="02020603050405020304" pitchFamily="18" charset="0"/>
              </a:rPr>
              <a:t> : module prenant en charge de manière sécurisée les </a:t>
            </a:r>
            <a:r>
              <a:rPr lang="fr-BE" altLang="fr-FR" b="1" dirty="0">
                <a:solidFill>
                  <a:srgbClr val="FF0000"/>
                </a:solidFill>
                <a:latin typeface="Times New Roman" panose="02020603050405020304" pitchFamily="18" charset="0"/>
              </a:rPr>
              <a:t>IPC</a:t>
            </a:r>
            <a:r>
              <a:rPr lang="fr-BE" altLang="fr-FR" dirty="0">
                <a:latin typeface="Times New Roman" panose="02020603050405020304" pitchFamily="18" charset="0"/>
              </a:rPr>
              <a:t> permettant une communication entre les différentes applications qui tournent dans des processus différents (= ne pas laisser les développeurs d'applications créer leurs propres IPC car potentiellement dangereux).</a:t>
            </a:r>
            <a:endParaRPr lang="fr-FR" altLang="fr-FR" dirty="0">
              <a:latin typeface="Times New Roman" panose="02020603050405020304" pitchFamily="18" charset="0"/>
            </a:endParaRPr>
          </a:p>
        </p:txBody>
      </p:sp>
      <p:sp>
        <p:nvSpPr>
          <p:cNvPr id="19464" name="Text Box 9">
            <a:extLst>
              <a:ext uri="{FF2B5EF4-FFF2-40B4-BE49-F238E27FC236}">
                <a16:creationId xmlns:a16="http://schemas.microsoft.com/office/drawing/2014/main" id="{E8F489BC-A21A-4D6D-81F4-E9C130F3D7AC}"/>
              </a:ext>
            </a:extLst>
          </p:cNvPr>
          <p:cNvSpPr txBox="1">
            <a:spLocks noChangeArrowheads="1"/>
          </p:cNvSpPr>
          <p:nvPr/>
        </p:nvSpPr>
        <p:spPr bwMode="auto">
          <a:xfrm>
            <a:off x="4067175" y="6467475"/>
            <a:ext cx="1728788" cy="2746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200">
                <a:hlinkClick r:id="rId2" action="ppaction://hlinksldjump"/>
              </a:rPr>
              <a:t>modèle</a:t>
            </a:r>
            <a:endParaRPr lang="fr-FR" altLang="fr-FR" sz="1200"/>
          </a:p>
        </p:txBody>
      </p:sp>
      <p:pic>
        <p:nvPicPr>
          <p:cNvPr id="132106" name="Picture 10">
            <a:extLst>
              <a:ext uri="{FF2B5EF4-FFF2-40B4-BE49-F238E27FC236}">
                <a16:creationId xmlns:a16="http://schemas.microsoft.com/office/drawing/2014/main" id="{AF9EB3EB-C54A-4E5D-8ECF-23BC73D47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88913"/>
            <a:ext cx="1871663" cy="117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2108" name="Oval 12">
            <a:extLst>
              <a:ext uri="{FF2B5EF4-FFF2-40B4-BE49-F238E27FC236}">
                <a16:creationId xmlns:a16="http://schemas.microsoft.com/office/drawing/2014/main" id="{68700747-92B0-45D2-BE0B-C68648F11C66}"/>
              </a:ext>
            </a:extLst>
          </p:cNvPr>
          <p:cNvSpPr>
            <a:spLocks noChangeArrowheads="1"/>
          </p:cNvSpPr>
          <p:nvPr/>
        </p:nvSpPr>
        <p:spPr bwMode="auto">
          <a:xfrm>
            <a:off x="6732588" y="1052513"/>
            <a:ext cx="2411412" cy="43180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9467" name="Rectangle 1">
            <a:extLst>
              <a:ext uri="{FF2B5EF4-FFF2-40B4-BE49-F238E27FC236}">
                <a16:creationId xmlns:a16="http://schemas.microsoft.com/office/drawing/2014/main" id="{BE7E8437-07E1-465A-8366-6C098668C581}"/>
              </a:ext>
            </a:extLst>
          </p:cNvPr>
          <p:cNvSpPr>
            <a:spLocks noChangeArrowheads="1"/>
          </p:cNvSpPr>
          <p:nvPr/>
        </p:nvSpPr>
        <p:spPr bwMode="auto">
          <a:xfrm>
            <a:off x="2916238" y="3570288"/>
            <a:ext cx="4895850" cy="752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9468" name="Rectangle 2">
            <a:extLst>
              <a:ext uri="{FF2B5EF4-FFF2-40B4-BE49-F238E27FC236}">
                <a16:creationId xmlns:a16="http://schemas.microsoft.com/office/drawing/2014/main" id="{7BDBDA71-C6BD-49ED-A31C-0ABE5E7A876D}"/>
              </a:ext>
            </a:extLst>
          </p:cNvPr>
          <p:cNvSpPr>
            <a:spLocks noChangeArrowheads="1"/>
          </p:cNvSpPr>
          <p:nvPr/>
        </p:nvSpPr>
        <p:spPr bwMode="auto">
          <a:xfrm>
            <a:off x="3059113" y="3946525"/>
            <a:ext cx="914400" cy="9144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 name="ZoneTexte 3">
            <a:extLst>
              <a:ext uri="{FF2B5EF4-FFF2-40B4-BE49-F238E27FC236}">
                <a16:creationId xmlns:a16="http://schemas.microsoft.com/office/drawing/2014/main" id="{DEF24DCC-A452-4160-AEA5-B4D4E03BFE38}"/>
              </a:ext>
            </a:extLst>
          </p:cNvPr>
          <p:cNvSpPr txBox="1"/>
          <p:nvPr/>
        </p:nvSpPr>
        <p:spPr>
          <a:xfrm>
            <a:off x="1996592" y="3459163"/>
            <a:ext cx="5815496" cy="707886"/>
          </a:xfrm>
          <a:prstGeom prst="rect">
            <a:avLst/>
          </a:prstGeom>
          <a:noFill/>
        </p:spPr>
        <p:txBody>
          <a:bodyPr>
            <a:spAutoFit/>
          </a:bodyPr>
          <a:lstStyle/>
          <a:p>
            <a:pPr eaLnBrk="1" hangingPunct="1">
              <a:spcBef>
                <a:spcPct val="50000"/>
              </a:spcBef>
              <a:buFont typeface="Symbol" panose="05050102010706020507" pitchFamily="18" charset="2"/>
              <a:buNone/>
              <a:defRPr/>
            </a:pPr>
            <a:r>
              <a:rPr lang="fr-FR" dirty="0">
                <a:highlight>
                  <a:srgbClr val="FFFF00"/>
                </a:highlight>
              </a:rPr>
              <a:t>Prendre le moins de place possible et économiser les ressources afin d’optimiser les performances </a:t>
            </a:r>
          </a:p>
        </p:txBody>
      </p:sp>
      <p:sp>
        <p:nvSpPr>
          <p:cNvPr id="19470" name="ZoneTexte 4">
            <a:extLst>
              <a:ext uri="{FF2B5EF4-FFF2-40B4-BE49-F238E27FC236}">
                <a16:creationId xmlns:a16="http://schemas.microsoft.com/office/drawing/2014/main" id="{F30A9508-2F3C-443D-BB04-F973229B8B9F}"/>
              </a:ext>
            </a:extLst>
          </p:cNvPr>
          <p:cNvSpPr txBox="1">
            <a:spLocks noChangeArrowheads="1"/>
          </p:cNvSpPr>
          <p:nvPr/>
        </p:nvSpPr>
        <p:spPr bwMode="auto">
          <a:xfrm>
            <a:off x="4187825" y="29718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6" name="ZoneTexte 5">
            <a:extLst>
              <a:ext uri="{FF2B5EF4-FFF2-40B4-BE49-F238E27FC236}">
                <a16:creationId xmlns:a16="http://schemas.microsoft.com/office/drawing/2014/main" id="{C2529523-EF98-4227-B71D-FD56DA3F1775}"/>
              </a:ext>
            </a:extLst>
          </p:cNvPr>
          <p:cNvSpPr txBox="1"/>
          <p:nvPr/>
        </p:nvSpPr>
        <p:spPr>
          <a:xfrm>
            <a:off x="2519363" y="4650060"/>
            <a:ext cx="5292725" cy="400110"/>
          </a:xfrm>
          <a:prstGeom prst="rect">
            <a:avLst/>
          </a:prstGeom>
          <a:noFill/>
        </p:spPr>
        <p:txBody>
          <a:bodyPr>
            <a:spAutoFit/>
          </a:bodyPr>
          <a:lstStyle/>
          <a:p>
            <a:pPr eaLnBrk="1" hangingPunct="1">
              <a:spcBef>
                <a:spcPct val="50000"/>
              </a:spcBef>
              <a:buFont typeface="Symbol" panose="05050102010706020507" pitchFamily="18" charset="2"/>
              <a:buNone/>
              <a:defRPr/>
            </a:pPr>
            <a:r>
              <a:rPr lang="fr-BE" altLang="fr-FR" dirty="0"/>
              <a:t>= </a:t>
            </a:r>
            <a:r>
              <a:rPr lang="fr-BE" altLang="fr-FR" dirty="0">
                <a:highlight>
                  <a:srgbClr val="FFFF00"/>
                </a:highlight>
              </a:rPr>
              <a:t>une mémoire partagée avec plusieurs ressources</a:t>
            </a:r>
            <a:endParaRPr lang="fr-FR"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132106"/>
                                        </p:tgtEl>
                                        <p:attrNameLst>
                                          <p:attrName>style.visibility</p:attrName>
                                        </p:attrNameLst>
                                      </p:cBhvr>
                                      <p:to>
                                        <p:strVal val="visible"/>
                                      </p:to>
                                    </p:set>
                                    <p:animEffect transition="in" filter="blinds(vertical)">
                                      <p:cBhvr>
                                        <p:cTn id="7" dur="500"/>
                                        <p:tgtEl>
                                          <p:spTgt spid="1321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2103"/>
                                        </p:tgtEl>
                                        <p:attrNameLst>
                                          <p:attrName>style.visibility</p:attrName>
                                        </p:attrNameLst>
                                      </p:cBhvr>
                                      <p:to>
                                        <p:strVal val="visible"/>
                                      </p:to>
                                    </p:set>
                                    <p:animEffect transition="in" filter="dissolve">
                                      <p:cBhvr>
                                        <p:cTn id="10" dur="500"/>
                                        <p:tgtEl>
                                          <p:spTgt spid="132103"/>
                                        </p:tgtEl>
                                      </p:cBhvr>
                                    </p:animEffect>
                                  </p:childTnLst>
                                </p:cTn>
                              </p:par>
                              <p:par>
                                <p:cTn id="11" presetID="9" presetClass="entr" presetSubtype="0" fill="hold" nodeType="withEffect">
                                  <p:stCondLst>
                                    <p:cond delay="0"/>
                                  </p:stCondLst>
                                  <p:childTnLst>
                                    <p:set>
                                      <p:cBhvr>
                                        <p:cTn id="12" dur="1" fill="hold">
                                          <p:stCondLst>
                                            <p:cond delay="0"/>
                                          </p:stCondLst>
                                        </p:cTn>
                                        <p:tgtEl>
                                          <p:spTgt spid="132108"/>
                                        </p:tgtEl>
                                        <p:attrNameLst>
                                          <p:attrName>style.visibility</p:attrName>
                                        </p:attrNameLst>
                                      </p:cBhvr>
                                      <p:to>
                                        <p:strVal val="visible"/>
                                      </p:to>
                                    </p:set>
                                    <p:animEffect transition="in" filter="dissolve">
                                      <p:cBhvr>
                                        <p:cTn id="13" dur="500"/>
                                        <p:tgtEl>
                                          <p:spTgt spid="1321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32100"/>
                                        </p:tgtEl>
                                        <p:attrNameLst>
                                          <p:attrName>style.visibility</p:attrName>
                                        </p:attrNameLst>
                                      </p:cBhvr>
                                      <p:to>
                                        <p:strVal val="visible"/>
                                      </p:to>
                                    </p:set>
                                    <p:animEffect transition="in" filter="blinds(vertical)">
                                      <p:cBhvr>
                                        <p:cTn id="18" dur="500"/>
                                        <p:tgtEl>
                                          <p:spTgt spid="13210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2104"/>
                                        </p:tgtEl>
                                        <p:attrNameLst>
                                          <p:attrName>style.visibility</p:attrName>
                                        </p:attrNameLst>
                                      </p:cBhvr>
                                      <p:to>
                                        <p:strVal val="visible"/>
                                      </p:to>
                                    </p:set>
                                    <p:animEffect transition="in" filter="fade">
                                      <p:cBhvr>
                                        <p:cTn id="31" dur="500"/>
                                        <p:tgtEl>
                                          <p:spTgt spid="13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P spid="132103" grpId="0"/>
      <p:bldP spid="1321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u pied de page 3">
            <a:extLst>
              <a:ext uri="{FF2B5EF4-FFF2-40B4-BE49-F238E27FC236}">
                <a16:creationId xmlns:a16="http://schemas.microsoft.com/office/drawing/2014/main" id="{F978C8D0-599C-4875-B105-C82CC74801B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A8C27A0D-C68D-4943-810D-5E376AB34BED}" type="slidenum">
              <a:rPr lang="fr-FR" altLang="fr-FR" sz="1200" smtClean="0"/>
              <a:pPr/>
              <a:t>13</a:t>
            </a:fld>
            <a:endParaRPr lang="fr-FR" altLang="fr-FR" sz="1200" dirty="0"/>
          </a:p>
        </p:txBody>
      </p:sp>
      <p:sp>
        <p:nvSpPr>
          <p:cNvPr id="20483" name="Text Box 8">
            <a:extLst>
              <a:ext uri="{FF2B5EF4-FFF2-40B4-BE49-F238E27FC236}">
                <a16:creationId xmlns:a16="http://schemas.microsoft.com/office/drawing/2014/main" id="{C138E25E-3BFD-4389-BCC4-90BD0B5F1C26}"/>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(3/8)</a:t>
            </a:r>
            <a:endParaRPr lang="fr-FR" altLang="fr-FR" sz="2800" b="1">
              <a:solidFill>
                <a:srgbClr val="FF0000"/>
              </a:solidFill>
            </a:endParaRPr>
          </a:p>
        </p:txBody>
      </p:sp>
      <p:sp>
        <p:nvSpPr>
          <p:cNvPr id="20484" name="Text Box 9">
            <a:extLst>
              <a:ext uri="{FF2B5EF4-FFF2-40B4-BE49-F238E27FC236}">
                <a16:creationId xmlns:a16="http://schemas.microsoft.com/office/drawing/2014/main" id="{7109087E-D648-4467-BCEA-EF475ACE3685}"/>
              </a:ext>
            </a:extLst>
          </p:cNvPr>
          <p:cNvSpPr txBox="1">
            <a:spLocks noChangeArrowheads="1"/>
          </p:cNvSpPr>
          <p:nvPr/>
        </p:nvSpPr>
        <p:spPr bwMode="auto">
          <a:xfrm>
            <a:off x="-252413" y="1125538"/>
            <a:ext cx="3311526"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3. La couche Librairies</a:t>
            </a:r>
            <a:endParaRPr lang="fr-FR" altLang="fr-FR">
              <a:solidFill>
                <a:schemeClr val="accent2"/>
              </a:solidFill>
            </a:endParaRPr>
          </a:p>
        </p:txBody>
      </p:sp>
      <p:sp>
        <p:nvSpPr>
          <p:cNvPr id="10250" name="Text Box 10">
            <a:extLst>
              <a:ext uri="{FF2B5EF4-FFF2-40B4-BE49-F238E27FC236}">
                <a16:creationId xmlns:a16="http://schemas.microsoft.com/office/drawing/2014/main" id="{0719EE44-226E-4CCF-89F5-5389459A012A}"/>
              </a:ext>
            </a:extLst>
          </p:cNvPr>
          <p:cNvSpPr txBox="1">
            <a:spLocks noChangeArrowheads="1"/>
          </p:cNvSpPr>
          <p:nvPr/>
        </p:nvSpPr>
        <p:spPr bwMode="auto">
          <a:xfrm>
            <a:off x="179388" y="1557338"/>
            <a:ext cx="8893175" cy="4832092"/>
          </a:xfrm>
          <a:prstGeom prst="rect">
            <a:avLst/>
          </a:prstGeom>
          <a:noFill/>
          <a:ln>
            <a:noFill/>
          </a:ln>
          <a:effectLst/>
        </p:spPr>
        <p:txBody>
          <a:bodyPr>
            <a:spAutoFit/>
          </a:bodyPr>
          <a:lstStyle/>
          <a:p>
            <a:pPr eaLnBrk="1" hangingPunct="1">
              <a:buFont typeface="Symbol" panose="05050102010706020507" pitchFamily="18" charset="2"/>
              <a:buNone/>
              <a:defRPr/>
            </a:pPr>
            <a:r>
              <a:rPr lang="fr-BE" altLang="fr-FR" dirty="0"/>
              <a:t>= librairies C/C++ utilisables depuis la couche supérieure (l'application </a:t>
            </a:r>
            <a:r>
              <a:rPr lang="fr-BE" altLang="fr-FR" dirty="0" err="1"/>
              <a:t>framework</a:t>
            </a:r>
            <a:r>
              <a:rPr lang="fr-BE" altLang="fr-FR" dirty="0"/>
              <a:t>).  </a:t>
            </a:r>
          </a:p>
          <a:p>
            <a:pPr eaLnBrk="1" hangingPunct="1">
              <a:buFont typeface="Symbol" panose="05050102010706020507" pitchFamily="18" charset="2"/>
              <a:buNone/>
              <a:defRPr/>
            </a:pPr>
            <a:endParaRPr lang="fr-BE" altLang="fr-FR" sz="800" b="1" dirty="0"/>
          </a:p>
          <a:p>
            <a:pPr eaLnBrk="1" hangingPunct="1">
              <a:buFont typeface="Symbol" panose="05050102010706020507" pitchFamily="18" charset="2"/>
              <a:buChar char="¨"/>
              <a:defRPr/>
            </a:pPr>
            <a:r>
              <a:rPr lang="fr-BE" altLang="fr-FR" b="1" dirty="0" err="1"/>
              <a:t>Bionic</a:t>
            </a:r>
            <a:r>
              <a:rPr lang="fr-BE" altLang="fr-FR" b="1" dirty="0"/>
              <a:t> </a:t>
            </a:r>
            <a:r>
              <a:rPr lang="fr-BE" altLang="fr-FR" b="1" dirty="0" err="1"/>
              <a:t>LibC</a:t>
            </a:r>
            <a:r>
              <a:rPr lang="fr-BE" altLang="fr-FR" dirty="0"/>
              <a:t> : une espèce de </a:t>
            </a:r>
            <a:r>
              <a:rPr lang="fr-BE" altLang="fr-FR" i="1" u="sng" dirty="0" err="1">
                <a:highlight>
                  <a:srgbClr val="FFFF00"/>
                </a:highlight>
              </a:rPr>
              <a:t>glibc</a:t>
            </a:r>
            <a:r>
              <a:rPr lang="fr-BE" altLang="fr-FR" i="1" u="sng" dirty="0">
                <a:highlight>
                  <a:srgbClr val="FFFF00"/>
                </a:highlight>
              </a:rPr>
              <a:t> revue à la baisse</a:t>
            </a:r>
            <a:r>
              <a:rPr lang="fr-BE" altLang="fr-FR" dirty="0">
                <a:highlight>
                  <a:srgbClr val="FFFF00"/>
                </a:highlight>
              </a:rPr>
              <a:t>, </a:t>
            </a:r>
            <a:r>
              <a:rPr lang="fr-BE" altLang="fr-FR" dirty="0"/>
              <a:t>pour tenir compte de l'environnement réduit d'un mobile;</a:t>
            </a:r>
          </a:p>
          <a:p>
            <a:pPr eaLnBrk="1" hangingPunct="1">
              <a:buFont typeface="Symbol" panose="05050102010706020507" pitchFamily="18" charset="2"/>
              <a:buChar char="¨"/>
              <a:defRPr/>
            </a:pPr>
            <a:r>
              <a:rPr lang="fr-BE" altLang="fr-FR" b="1" dirty="0" err="1"/>
              <a:t>Webkit</a:t>
            </a:r>
            <a:r>
              <a:rPr lang="fr-BE" altLang="fr-FR" dirty="0"/>
              <a:t> : une librairie de fonctions permettant aux logiciels d'afficher les éléments d'une page web - on parle encore de "</a:t>
            </a:r>
            <a:r>
              <a:rPr lang="fr-BE" altLang="fr-FR" i="1" u="sng" dirty="0">
                <a:highlight>
                  <a:srgbClr val="FFFF00"/>
                </a:highlight>
              </a:rPr>
              <a:t>moteur de rendu (HTTP)</a:t>
            </a:r>
            <a:r>
              <a:rPr lang="fr-BE" altLang="fr-FR" dirty="0"/>
              <a:t>"; c'est un dérivé du moteur KHTML du projet libre KDE (ensemble de technologies dédiées à un environnement de bureau et de développement d'application dans un contexte multi-plateformes);</a:t>
            </a:r>
            <a:endParaRPr lang="fr-BE" altLang="fr-FR" b="1" dirty="0"/>
          </a:p>
          <a:p>
            <a:pPr eaLnBrk="1" hangingPunct="1">
              <a:buFont typeface="Symbol" panose="05050102010706020507" pitchFamily="18" charset="2"/>
              <a:buChar char="¨"/>
              <a:defRPr/>
            </a:pPr>
            <a:r>
              <a:rPr lang="fr-BE" altLang="fr-FR" b="1" dirty="0" err="1"/>
              <a:t>SQLLite</a:t>
            </a:r>
            <a:r>
              <a:rPr lang="fr-BE" altLang="fr-FR" dirty="0"/>
              <a:t> : un SGBD "léger" particulièrement adapté au monde des mobiles; </a:t>
            </a:r>
          </a:p>
          <a:p>
            <a:pPr eaLnBrk="1" hangingPunct="1">
              <a:buFont typeface="Symbol" panose="05050102010706020507" pitchFamily="18" charset="2"/>
              <a:buNone/>
              <a:defRPr/>
            </a:pPr>
            <a:r>
              <a:rPr lang="fr-BE" altLang="fr-FR" dirty="0">
                <a:highlight>
                  <a:srgbClr val="FFFF00"/>
                </a:highlight>
              </a:rPr>
              <a:t>   = sauvegarde locale (Lecture/Ecriture avec instructions SQL)</a:t>
            </a:r>
            <a:endParaRPr lang="fr-BE" altLang="fr-FR" sz="1600" dirty="0"/>
          </a:p>
          <a:p>
            <a:pPr eaLnBrk="1" hangingPunct="1">
              <a:buFont typeface="Symbol" panose="05050102010706020507" pitchFamily="18" charset="2"/>
              <a:buChar char="¨"/>
              <a:defRPr/>
            </a:pPr>
            <a:r>
              <a:rPr lang="fr-BE" altLang="fr-FR" b="1" dirty="0"/>
              <a:t>Surface </a:t>
            </a:r>
            <a:r>
              <a:rPr lang="fr-BE" altLang="fr-FR" b="1" dirty="0" err="1"/>
              <a:t>Flinger</a:t>
            </a:r>
            <a:r>
              <a:rPr lang="fr-BE" altLang="fr-FR" b="1" dirty="0"/>
              <a:t> </a:t>
            </a:r>
            <a:r>
              <a:rPr lang="fr-BE" altLang="fr-FR" dirty="0"/>
              <a:t>: pour les rendus graphiques en 2d et 3D =&gt; partie la plus amusante pour les infographistes. </a:t>
            </a:r>
          </a:p>
          <a:p>
            <a:pPr eaLnBrk="1" hangingPunct="1">
              <a:buFont typeface="Symbol" panose="05050102010706020507" pitchFamily="18" charset="2"/>
              <a:buNone/>
              <a:defRPr/>
            </a:pPr>
            <a:r>
              <a:rPr lang="fr-BE" altLang="fr-FR" dirty="0">
                <a:highlight>
                  <a:srgbClr val="FFFF00"/>
                </a:highlight>
              </a:rPr>
              <a:t>Le rendu graphique est sous forme d’un fichier XML </a:t>
            </a:r>
            <a:r>
              <a:rPr lang="fr-BE" altLang="fr-FR" sz="1800" dirty="0">
                <a:highlight>
                  <a:srgbClr val="FFFF00"/>
                </a:highlight>
              </a:rPr>
              <a:t>( + java </a:t>
            </a:r>
            <a:r>
              <a:rPr lang="fr-BE" altLang="fr-FR" sz="1800" dirty="0" err="1">
                <a:highlight>
                  <a:srgbClr val="FFFF00"/>
                </a:highlight>
              </a:rPr>
              <a:t>Beans</a:t>
            </a:r>
            <a:r>
              <a:rPr lang="fr-BE" altLang="fr-FR" sz="1800" dirty="0">
                <a:highlight>
                  <a:srgbClr val="FFFF00"/>
                </a:highlight>
              </a:rPr>
              <a:t> =&gt; appli Android)</a:t>
            </a:r>
          </a:p>
          <a:p>
            <a:pPr eaLnBrk="1" hangingPunct="1">
              <a:buFont typeface="Symbol" panose="05050102010706020507" pitchFamily="18" charset="2"/>
              <a:buNone/>
              <a:defRPr/>
            </a:pPr>
            <a:endParaRPr lang="fr-BE" altLang="fr-FR" dirty="0"/>
          </a:p>
          <a:p>
            <a:pPr eaLnBrk="1" hangingPunct="1">
              <a:buFont typeface="Symbol" panose="05050102010706020507" pitchFamily="18" charset="2"/>
              <a:buNone/>
              <a:defRPr/>
            </a:pPr>
            <a:r>
              <a:rPr lang="fr-BE" altLang="fr-FR" dirty="0"/>
              <a:t>Pour que l'implémentation de ces librairies soit gérable =&gt; HAL</a:t>
            </a:r>
          </a:p>
        </p:txBody>
      </p:sp>
      <p:pic>
        <p:nvPicPr>
          <p:cNvPr id="10251" name="Picture 11">
            <a:extLst>
              <a:ext uri="{FF2B5EF4-FFF2-40B4-BE49-F238E27FC236}">
                <a16:creationId xmlns:a16="http://schemas.microsoft.com/office/drawing/2014/main" id="{4F2AD702-EB5D-4A55-8491-CF2A5C046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188913"/>
            <a:ext cx="1871663" cy="117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252" name="Oval 12">
            <a:extLst>
              <a:ext uri="{FF2B5EF4-FFF2-40B4-BE49-F238E27FC236}">
                <a16:creationId xmlns:a16="http://schemas.microsoft.com/office/drawing/2014/main" id="{75BD9C0E-6C63-48EB-A2B8-B3536E20699F}"/>
              </a:ext>
            </a:extLst>
          </p:cNvPr>
          <p:cNvSpPr>
            <a:spLocks noChangeArrowheads="1"/>
          </p:cNvSpPr>
          <p:nvPr/>
        </p:nvSpPr>
        <p:spPr bwMode="auto">
          <a:xfrm>
            <a:off x="6732588" y="693738"/>
            <a:ext cx="1655762" cy="43180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5" name="Image 4">
            <a:extLst>
              <a:ext uri="{FF2B5EF4-FFF2-40B4-BE49-F238E27FC236}">
                <a16:creationId xmlns:a16="http://schemas.microsoft.com/office/drawing/2014/main" id="{432291AF-2A80-1168-E5BF-E0B0623278A0}"/>
              </a:ext>
            </a:extLst>
          </p:cNvPr>
          <p:cNvPicPr>
            <a:picLocks noChangeAspect="1"/>
          </p:cNvPicPr>
          <p:nvPr/>
        </p:nvPicPr>
        <p:blipFill>
          <a:blip r:embed="rId3"/>
          <a:stretch>
            <a:fillRect/>
          </a:stretch>
        </p:blipFill>
        <p:spPr>
          <a:xfrm>
            <a:off x="6751748" y="4410198"/>
            <a:ext cx="2419350" cy="419100"/>
          </a:xfrm>
          <a:prstGeom prst="rect">
            <a:avLst/>
          </a:prstGeom>
        </p:spPr>
      </p:pic>
      <p:sp>
        <p:nvSpPr>
          <p:cNvPr id="6" name="ZoneTexte 5">
            <a:extLst>
              <a:ext uri="{FF2B5EF4-FFF2-40B4-BE49-F238E27FC236}">
                <a16:creationId xmlns:a16="http://schemas.microsoft.com/office/drawing/2014/main" id="{07449E2E-7990-A867-CB5A-9FBB7998DDF2}"/>
              </a:ext>
            </a:extLst>
          </p:cNvPr>
          <p:cNvSpPr txBox="1"/>
          <p:nvPr/>
        </p:nvSpPr>
        <p:spPr>
          <a:xfrm>
            <a:off x="8281160" y="4101178"/>
            <a:ext cx="811441" cy="400110"/>
          </a:xfrm>
          <a:prstGeom prst="rect">
            <a:avLst/>
          </a:prstGeom>
          <a:solidFill>
            <a:schemeClr val="bg1"/>
          </a:solidFill>
        </p:spPr>
        <p:txBody>
          <a:bodyPr wrap="none" rtlCol="0">
            <a:spAutoFit/>
          </a:bodyPr>
          <a:lstStyle/>
          <a:p>
            <a:r>
              <a:rPr lang="fr-FR" dirty="0"/>
              <a:t>Room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0250">
                                            <p:txEl>
                                              <p:pRg st="0" end="0"/>
                                            </p:txEl>
                                          </p:spTgt>
                                        </p:tgtEl>
                                        <p:attrNameLst>
                                          <p:attrName>style.visibility</p:attrName>
                                        </p:attrNameLst>
                                      </p:cBhvr>
                                      <p:to>
                                        <p:strVal val="visible"/>
                                      </p:to>
                                    </p:set>
                                    <p:animEffect transition="in" filter="dissolve">
                                      <p:cBhvr>
                                        <p:cTn id="7" dur="500"/>
                                        <p:tgtEl>
                                          <p:spTgt spid="10250">
                                            <p:txEl>
                                              <p:pRg st="0" end="0"/>
                                            </p:txEl>
                                          </p:spTgt>
                                        </p:tgtEl>
                                      </p:cBhvr>
                                    </p:animEffect>
                                  </p:childTnLst>
                                </p:cTn>
                              </p:par>
                              <p:par>
                                <p:cTn id="8" presetID="3" presetClass="entr" presetSubtype="5" fill="hold" nodeType="withEffect">
                                  <p:stCondLst>
                                    <p:cond delay="0"/>
                                  </p:stCondLst>
                                  <p:childTnLst>
                                    <p:set>
                                      <p:cBhvr>
                                        <p:cTn id="9" dur="1" fill="hold">
                                          <p:stCondLst>
                                            <p:cond delay="0"/>
                                          </p:stCondLst>
                                        </p:cTn>
                                        <p:tgtEl>
                                          <p:spTgt spid="10251"/>
                                        </p:tgtEl>
                                        <p:attrNameLst>
                                          <p:attrName>style.visibility</p:attrName>
                                        </p:attrNameLst>
                                      </p:cBhvr>
                                      <p:to>
                                        <p:strVal val="visible"/>
                                      </p:to>
                                    </p:set>
                                    <p:animEffect transition="in" filter="blinds(vertical)">
                                      <p:cBhvr>
                                        <p:cTn id="10" dur="500"/>
                                        <p:tgtEl>
                                          <p:spTgt spid="10251"/>
                                        </p:tgtEl>
                                      </p:cBhvr>
                                    </p:animEffect>
                                  </p:childTnLst>
                                </p:cTn>
                              </p:par>
                              <p:par>
                                <p:cTn id="11" presetID="9" presetClass="entr" presetSubtype="0" fill="hold" nodeType="withEffect">
                                  <p:stCondLst>
                                    <p:cond delay="0"/>
                                  </p:stCondLst>
                                  <p:childTnLst>
                                    <p:set>
                                      <p:cBhvr>
                                        <p:cTn id="12" dur="1" fill="hold">
                                          <p:stCondLst>
                                            <p:cond delay="0"/>
                                          </p:stCondLst>
                                        </p:cTn>
                                        <p:tgtEl>
                                          <p:spTgt spid="10252"/>
                                        </p:tgtEl>
                                        <p:attrNameLst>
                                          <p:attrName>style.visibility</p:attrName>
                                        </p:attrNameLst>
                                      </p:cBhvr>
                                      <p:to>
                                        <p:strVal val="visible"/>
                                      </p:to>
                                    </p:set>
                                    <p:animEffect transition="in" filter="dissolve">
                                      <p:cBhvr>
                                        <p:cTn id="13" dur="500"/>
                                        <p:tgtEl>
                                          <p:spTgt spid="1025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0250">
                                            <p:txEl>
                                              <p:pRg st="2" end="2"/>
                                            </p:txEl>
                                          </p:spTgt>
                                        </p:tgtEl>
                                        <p:attrNameLst>
                                          <p:attrName>style.visibility</p:attrName>
                                        </p:attrNameLst>
                                      </p:cBhvr>
                                      <p:to>
                                        <p:strVal val="visible"/>
                                      </p:to>
                                    </p:set>
                                    <p:anim calcmode="lin" valueType="num">
                                      <p:cBhvr additive="base">
                                        <p:cTn id="18" dur="500" fill="hold"/>
                                        <p:tgtEl>
                                          <p:spTgt spid="10250">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025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0250">
                                            <p:txEl>
                                              <p:pRg st="3" end="3"/>
                                            </p:txEl>
                                          </p:spTgt>
                                        </p:tgtEl>
                                        <p:attrNameLst>
                                          <p:attrName>style.visibility</p:attrName>
                                        </p:attrNameLst>
                                      </p:cBhvr>
                                      <p:to>
                                        <p:strVal val="visible"/>
                                      </p:to>
                                    </p:set>
                                    <p:anim calcmode="lin" valueType="num">
                                      <p:cBhvr additive="base">
                                        <p:cTn id="24" dur="500" fill="hold"/>
                                        <p:tgtEl>
                                          <p:spTgt spid="10250">
                                            <p:txEl>
                                              <p:pRg st="3" end="3"/>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025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10250">
                                            <p:txEl>
                                              <p:pRg st="4" end="4"/>
                                            </p:txEl>
                                          </p:spTgt>
                                        </p:tgtEl>
                                        <p:attrNameLst>
                                          <p:attrName>style.visibility</p:attrName>
                                        </p:attrNameLst>
                                      </p:cBhvr>
                                      <p:to>
                                        <p:strVal val="visible"/>
                                      </p:to>
                                    </p:set>
                                    <p:anim calcmode="lin" valueType="num">
                                      <p:cBhvr additive="base">
                                        <p:cTn id="30" dur="500" fill="hold"/>
                                        <p:tgtEl>
                                          <p:spTgt spid="10250">
                                            <p:txEl>
                                              <p:pRg st="4" end="4"/>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025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0250">
                                            <p:txEl>
                                              <p:pRg st="5" end="5"/>
                                            </p:txEl>
                                          </p:spTgt>
                                        </p:tgtEl>
                                        <p:attrNameLst>
                                          <p:attrName>style.visibility</p:attrName>
                                        </p:attrNameLst>
                                      </p:cBhvr>
                                      <p:to>
                                        <p:strVal val="visible"/>
                                      </p:to>
                                    </p:set>
                                    <p:anim calcmode="lin" valueType="num">
                                      <p:cBhvr additive="base">
                                        <p:cTn id="36" dur="500" fill="hold"/>
                                        <p:tgtEl>
                                          <p:spTgt spid="10250">
                                            <p:txEl>
                                              <p:pRg st="5" end="5"/>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1025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50">
                                            <p:txEl>
                                              <p:pRg st="6" end="6"/>
                                            </p:txEl>
                                          </p:spTgt>
                                        </p:tgtEl>
                                        <p:attrNameLst>
                                          <p:attrName>style.visibility</p:attrName>
                                        </p:attrNameLst>
                                      </p:cBhvr>
                                      <p:to>
                                        <p:strVal val="visible"/>
                                      </p:to>
                                    </p:set>
                                    <p:animEffect transition="in" filter="fade">
                                      <p:cBhvr>
                                        <p:cTn id="48" dur="500"/>
                                        <p:tgtEl>
                                          <p:spTgt spid="10250">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250">
                                            <p:txEl>
                                              <p:pRg st="7" end="7"/>
                                            </p:txEl>
                                          </p:spTgt>
                                        </p:tgtEl>
                                        <p:attrNameLst>
                                          <p:attrName>style.visibility</p:attrName>
                                        </p:attrNameLst>
                                      </p:cBhvr>
                                      <p:to>
                                        <p:strVal val="visible"/>
                                      </p:to>
                                    </p:set>
                                    <p:animEffect transition="in" filter="fade">
                                      <p:cBhvr>
                                        <p:cTn id="53" dur="500"/>
                                        <p:tgtEl>
                                          <p:spTgt spid="10250">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250">
                                            <p:txEl>
                                              <p:pRg st="9" end="9"/>
                                            </p:txEl>
                                          </p:spTgt>
                                        </p:tgtEl>
                                        <p:attrNameLst>
                                          <p:attrName>style.visibility</p:attrName>
                                        </p:attrNameLst>
                                      </p:cBhvr>
                                      <p:to>
                                        <p:strVal val="visible"/>
                                      </p:to>
                                    </p:set>
                                    <p:animEffect transition="in" filter="fade">
                                      <p:cBhvr>
                                        <p:cTn id="58" dur="500"/>
                                        <p:tgtEl>
                                          <p:spTgt spid="1025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re 1">
            <a:extLst>
              <a:ext uri="{FF2B5EF4-FFF2-40B4-BE49-F238E27FC236}">
                <a16:creationId xmlns:a16="http://schemas.microsoft.com/office/drawing/2014/main" id="{BA0A93BC-8400-426A-ADBB-C7CD0743F908}"/>
              </a:ext>
            </a:extLst>
          </p:cNvPr>
          <p:cNvSpPr>
            <a:spLocks noGrp="1" noChangeArrowheads="1"/>
          </p:cNvSpPr>
          <p:nvPr>
            <p:ph type="title"/>
          </p:nvPr>
        </p:nvSpPr>
        <p:spPr bwMode="auto">
          <a:xfrm>
            <a:off x="628650" y="365125"/>
            <a:ext cx="7886700" cy="903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fr-BE" altLang="fr-FR" sz="2800" b="1">
                <a:solidFill>
                  <a:srgbClr val="FF0000"/>
                </a:solidFill>
                <a:latin typeface="Times New Roman" panose="02020603050405020304" pitchFamily="18" charset="0"/>
                <a:cs typeface="Times New Roman" panose="02020603050405020304" pitchFamily="18" charset="0"/>
              </a:rPr>
              <a:t>2. Le modèle en couches d'Android (3/8 bis)</a:t>
            </a:r>
            <a:endParaRPr lang="fr-FR" altLang="fr-FR" sz="2800">
              <a:latin typeface="Times New Roman" panose="02020603050405020304" pitchFamily="18" charset="0"/>
              <a:cs typeface="Times New Roman" panose="02020603050405020304" pitchFamily="18" charset="0"/>
            </a:endParaRPr>
          </a:p>
        </p:txBody>
      </p:sp>
      <p:sp>
        <p:nvSpPr>
          <p:cNvPr id="3" name="Espace réservé du contenu 2">
            <a:extLst>
              <a:ext uri="{FF2B5EF4-FFF2-40B4-BE49-F238E27FC236}">
                <a16:creationId xmlns:a16="http://schemas.microsoft.com/office/drawing/2014/main" id="{4307ABA2-9266-4EE9-AEE1-4C1A23BB77C0}"/>
              </a:ext>
            </a:extLst>
          </p:cNvPr>
          <p:cNvSpPr>
            <a:spLocks noGrp="1"/>
          </p:cNvSpPr>
          <p:nvPr>
            <p:ph idx="1"/>
          </p:nvPr>
        </p:nvSpPr>
        <p:spPr>
          <a:xfrm>
            <a:off x="625792" y="1129329"/>
            <a:ext cx="7886700" cy="5444604"/>
          </a:xfrm>
        </p:spPr>
        <p:txBody>
          <a:bodyPr>
            <a:normAutofit lnSpcReduction="10000"/>
          </a:bodyPr>
          <a:lstStyle/>
          <a:p>
            <a:pPr eaLnBrk="1" hangingPunct="1">
              <a:buFont typeface="Arial" panose="020B0604020202020204" pitchFamily="34" charset="0"/>
              <a:buChar char="•"/>
              <a:defRPr/>
            </a:pPr>
            <a:r>
              <a:rPr lang="fr-BE" altLang="fr-FR" sz="2000" b="1" dirty="0">
                <a:solidFill>
                  <a:schemeClr val="accent2"/>
                </a:solidFill>
                <a:latin typeface="Times New Roman" panose="02020603050405020304" pitchFamily="18" charset="0"/>
                <a:cs typeface="Times New Roman" panose="02020603050405020304" pitchFamily="18" charset="0"/>
              </a:rPr>
              <a:t>Hardware Abstraction </a:t>
            </a:r>
            <a:r>
              <a:rPr lang="fr-BE" altLang="fr-FR" sz="2000" b="1" dirty="0" err="1">
                <a:solidFill>
                  <a:schemeClr val="accent2"/>
                </a:solidFill>
                <a:latin typeface="Times New Roman" panose="02020603050405020304" pitchFamily="18" charset="0"/>
                <a:cs typeface="Times New Roman" panose="02020603050405020304" pitchFamily="18" charset="0"/>
              </a:rPr>
              <a:t>Libraries</a:t>
            </a:r>
            <a:r>
              <a:rPr lang="fr-BE" altLang="fr-FR" sz="2000" dirty="0">
                <a:latin typeface="Times New Roman" panose="02020603050405020304" pitchFamily="18" charset="0"/>
                <a:cs typeface="Times New Roman" panose="02020603050405020304" pitchFamily="18" charset="0"/>
              </a:rPr>
              <a:t> :</a:t>
            </a:r>
          </a:p>
          <a:p>
            <a:pPr marL="0" indent="0" eaLnBrk="1" hangingPunct="1">
              <a:buFontTx/>
              <a:buNone/>
              <a:defRPr/>
            </a:pPr>
            <a:endParaRPr lang="fr-FR" altLang="fr-FR" sz="2000" dirty="0">
              <a:latin typeface="Times New Roman" panose="02020603050405020304" pitchFamily="18" charset="0"/>
              <a:cs typeface="Times New Roman" panose="02020603050405020304" pitchFamily="18" charset="0"/>
            </a:endParaRPr>
          </a:p>
          <a:p>
            <a:pPr marL="0" indent="0" eaLnBrk="1" hangingPunct="1">
              <a:buFontTx/>
              <a:buNone/>
              <a:defRPr/>
            </a:pPr>
            <a:r>
              <a:rPr lang="fr-FR" altLang="fr-FR" sz="2000" dirty="0">
                <a:latin typeface="Times New Roman" panose="02020603050405020304" pitchFamily="18" charset="0"/>
                <a:cs typeface="Times New Roman" panose="02020603050405020304" pitchFamily="18" charset="0"/>
              </a:rPr>
              <a:t>                                 </a:t>
            </a:r>
            <a:r>
              <a:rPr lang="fr-FR" altLang="fr-FR" sz="2000" dirty="0">
                <a:highlight>
                  <a:srgbClr val="00FF00"/>
                </a:highlight>
                <a:latin typeface="Times New Roman" panose="02020603050405020304" pitchFamily="18" charset="0"/>
                <a:cs typeface="Times New Roman" panose="02020603050405020304" pitchFamily="18" charset="0"/>
              </a:rPr>
              <a:t>LIBRAIRIES</a:t>
            </a:r>
          </a:p>
          <a:p>
            <a:pPr marL="0" indent="0" eaLnBrk="1" hangingPunct="1">
              <a:buFontTx/>
              <a:buNone/>
              <a:defRPr/>
            </a:pPr>
            <a:endParaRPr lang="fr-FR" altLang="fr-FR" sz="2000" dirty="0">
              <a:latin typeface="Times New Roman" panose="02020603050405020304" pitchFamily="18" charset="0"/>
              <a:cs typeface="Times New Roman" panose="02020603050405020304" pitchFamily="18" charset="0"/>
            </a:endParaRPr>
          </a:p>
          <a:p>
            <a:pPr marL="0" indent="0" eaLnBrk="1" hangingPunct="1">
              <a:buFontTx/>
              <a:buNone/>
              <a:defRPr/>
            </a:pPr>
            <a:r>
              <a:rPr lang="fr-FR" altLang="fr-FR" sz="2000" dirty="0">
                <a:latin typeface="Times New Roman" panose="02020603050405020304" pitchFamily="18" charset="0"/>
                <a:cs typeface="Times New Roman" panose="02020603050405020304" pitchFamily="18" charset="0"/>
              </a:rPr>
              <a:t>= Couche intermédiaire </a:t>
            </a:r>
            <a:r>
              <a:rPr lang="fr-FR" altLang="fr-FR" sz="2000" dirty="0">
                <a:highlight>
                  <a:srgbClr val="FFFF00"/>
                </a:highlight>
                <a:latin typeface="Times New Roman" panose="02020603050405020304" pitchFamily="18" charset="0"/>
                <a:cs typeface="Times New Roman" panose="02020603050405020304" pitchFamily="18" charset="0"/>
              </a:rPr>
              <a:t>(HAL) </a:t>
            </a:r>
            <a:r>
              <a:rPr lang="fr-FR" altLang="fr-FR" sz="2000" dirty="0">
                <a:latin typeface="Times New Roman" panose="02020603050405020304" pitchFamily="18" charset="0"/>
                <a:cs typeface="Times New Roman" panose="02020603050405020304" pitchFamily="18" charset="0"/>
              </a:rPr>
              <a:t>=&gt; 	</a:t>
            </a:r>
            <a:r>
              <a:rPr lang="fr-FR" altLang="fr-FR" sz="2000" b="1" dirty="0">
                <a:latin typeface="Times New Roman" panose="02020603050405020304" pitchFamily="18" charset="0"/>
                <a:cs typeface="Times New Roman" panose="02020603050405020304" pitchFamily="18" charset="0"/>
              </a:rPr>
              <a:t>fournit les interfaces que doivent 					implémenter les différents Kernels </a:t>
            </a:r>
          </a:p>
          <a:p>
            <a:pPr marL="0" indent="0" eaLnBrk="1" hangingPunct="1">
              <a:buFontTx/>
              <a:buNone/>
              <a:defRPr/>
            </a:pPr>
            <a:r>
              <a:rPr lang="fr-FR" altLang="fr-FR" sz="2000" dirty="0">
                <a:latin typeface="Times New Roman" panose="02020603050405020304" pitchFamily="18" charset="0"/>
                <a:cs typeface="Times New Roman" panose="02020603050405020304" pitchFamily="18" charset="0"/>
              </a:rPr>
              <a:t>		    </a:t>
            </a:r>
            <a:r>
              <a:rPr lang="fr-FR" altLang="fr-FR" sz="2000" dirty="0">
                <a:highlight>
                  <a:srgbClr val="CC66FF"/>
                </a:highlight>
                <a:latin typeface="Times New Roman" panose="02020603050405020304" pitchFamily="18" charset="0"/>
                <a:cs typeface="Times New Roman" panose="02020603050405020304" pitchFamily="18" charset="0"/>
              </a:rPr>
              <a:t>HARDWARE</a:t>
            </a:r>
            <a:endParaRPr lang="fr-BE" altLang="fr-FR" sz="2000" dirty="0">
              <a:highlight>
                <a:srgbClr val="CC66FF"/>
              </a:highlight>
              <a:latin typeface="Times New Roman" panose="02020603050405020304" pitchFamily="18" charset="0"/>
              <a:cs typeface="Times New Roman" panose="02020603050405020304" pitchFamily="18" charset="0"/>
            </a:endParaRPr>
          </a:p>
          <a:p>
            <a:pPr marL="0" indent="0" eaLnBrk="1" hangingPunct="1">
              <a:buFontTx/>
              <a:buNone/>
              <a:defRPr/>
            </a:pPr>
            <a:r>
              <a:rPr lang="fr-BE" altLang="fr-FR" sz="2000" dirty="0">
                <a:highlight>
                  <a:srgbClr val="00FF00"/>
                </a:highlight>
                <a:latin typeface="Times New Roman" panose="02020603050405020304" pitchFamily="18" charset="0"/>
                <a:cs typeface="Times New Roman" panose="02020603050405020304" pitchFamily="18" charset="0"/>
              </a:rPr>
              <a:t>les librairies </a:t>
            </a:r>
            <a:r>
              <a:rPr lang="fr-BE" altLang="fr-FR" sz="2000" dirty="0">
                <a:latin typeface="Times New Roman" panose="02020603050405020304" pitchFamily="18" charset="0"/>
                <a:cs typeface="Times New Roman" panose="02020603050405020304" pitchFamily="18" charset="0"/>
              </a:rPr>
              <a:t>utiliseront ces interfaces pour accéder aux ressources matérielles</a:t>
            </a:r>
            <a:endParaRPr lang="fr-FR" sz="2000" dirty="0">
              <a:latin typeface="Times New Roman" panose="02020603050405020304" pitchFamily="18" charset="0"/>
              <a:cs typeface="Times New Roman" panose="02020603050405020304" pitchFamily="18" charset="0"/>
            </a:endParaRPr>
          </a:p>
          <a:p>
            <a:pPr marL="0" indent="0" eaLnBrk="1" hangingPunct="1">
              <a:buFontTx/>
              <a:buNone/>
              <a:defRPr/>
            </a:pPr>
            <a:endParaRPr lang="fr-FR" sz="2000" dirty="0">
              <a:latin typeface="Times New Roman" panose="02020603050405020304" pitchFamily="18" charset="0"/>
              <a:cs typeface="Times New Roman" panose="02020603050405020304" pitchFamily="18" charset="0"/>
            </a:endParaRPr>
          </a:p>
          <a:p>
            <a:pPr marL="0" indent="0" eaLnBrk="1" hangingPunct="1">
              <a:buFontTx/>
              <a:buNone/>
              <a:defRPr/>
            </a:pPr>
            <a:r>
              <a:rPr lang="fr-FR" sz="2000" dirty="0">
                <a:latin typeface="Times New Roman" panose="02020603050405020304" pitchFamily="18" charset="0"/>
                <a:cs typeface="Times New Roman" panose="02020603050405020304" pitchFamily="18" charset="0"/>
              </a:rPr>
              <a:t>Tous </a:t>
            </a:r>
            <a:r>
              <a:rPr lang="fr-FR" sz="2000" dirty="0">
                <a:highlight>
                  <a:srgbClr val="CC66FF"/>
                </a:highlight>
                <a:latin typeface="Times New Roman" panose="02020603050405020304" pitchFamily="18" charset="0"/>
                <a:cs typeface="Times New Roman" panose="02020603050405020304" pitchFamily="18" charset="0"/>
              </a:rPr>
              <a:t>les hardwares </a:t>
            </a:r>
            <a:r>
              <a:rPr lang="fr-FR" sz="2000" dirty="0">
                <a:latin typeface="Times New Roman" panose="02020603050405020304" pitchFamily="18" charset="0"/>
                <a:cs typeface="Times New Roman" panose="02020603050405020304" pitchFamily="18" charset="0"/>
              </a:rPr>
              <a:t>de base doivent proposer les mêmes fonctions C. Ce n’est pas aux développeurs d’application de modifier leurs librairies tout simplement parce que la couche hardware du dessous ne possède pas les mêmes APIs.</a:t>
            </a:r>
          </a:p>
          <a:p>
            <a:pPr marL="0" indent="0" eaLnBrk="1" hangingPunct="1">
              <a:buFontTx/>
              <a:buNone/>
              <a:defRPr/>
            </a:pPr>
            <a:r>
              <a:rPr lang="fr-FR" sz="2000" dirty="0">
                <a:latin typeface="Times New Roman" panose="02020603050405020304" pitchFamily="18" charset="0"/>
                <a:cs typeface="Times New Roman" panose="02020603050405020304" pitchFamily="18" charset="0"/>
              </a:rPr>
              <a:t>Tous ceux qui conçoivent un Kernel doivent fournir les différentes APIs comme par exemples pour: le </a:t>
            </a:r>
            <a:r>
              <a:rPr lang="fr-FR" sz="2000" dirty="0" err="1">
                <a:latin typeface="Times New Roman" panose="02020603050405020304" pitchFamily="18" charset="0"/>
                <a:cs typeface="Times New Roman" panose="02020603050405020304" pitchFamily="18" charset="0"/>
              </a:rPr>
              <a:t>bluetooth</a:t>
            </a:r>
            <a:r>
              <a:rPr lang="fr-FR" sz="2000" dirty="0">
                <a:latin typeface="Times New Roman" panose="02020603050405020304" pitchFamily="18" charset="0"/>
                <a:cs typeface="Times New Roman" panose="02020603050405020304" pitchFamily="18" charset="0"/>
              </a:rPr>
              <a:t>, le GPS, … </a:t>
            </a:r>
          </a:p>
        </p:txBody>
      </p:sp>
      <p:sp>
        <p:nvSpPr>
          <p:cNvPr id="21508" name="Espace réservé du pied de page 3">
            <a:extLst>
              <a:ext uri="{FF2B5EF4-FFF2-40B4-BE49-F238E27FC236}">
                <a16:creationId xmlns:a16="http://schemas.microsoft.com/office/drawing/2014/main" id="{AD65882E-8911-4EEB-A8D2-D0D4BAD2752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6A9E6F69-7929-4B61-BF84-44EA77AB2023}" type="slidenum">
              <a:rPr lang="fr-FR" altLang="fr-FR" sz="1200" smtClean="0"/>
              <a:pPr/>
              <a:t>14</a:t>
            </a:fld>
            <a:endParaRPr lang="fr-FR" altLang="fr-FR" sz="1200" dirty="0"/>
          </a:p>
        </p:txBody>
      </p:sp>
      <p:sp>
        <p:nvSpPr>
          <p:cNvPr id="21509" name="Rectangle 5">
            <a:extLst>
              <a:ext uri="{FF2B5EF4-FFF2-40B4-BE49-F238E27FC236}">
                <a16:creationId xmlns:a16="http://schemas.microsoft.com/office/drawing/2014/main" id="{37FB5358-3D76-4CC9-8DE2-56E186B028EE}"/>
              </a:ext>
            </a:extLst>
          </p:cNvPr>
          <p:cNvSpPr>
            <a:spLocks noChangeArrowheads="1"/>
          </p:cNvSpPr>
          <p:nvPr/>
        </p:nvSpPr>
        <p:spPr bwMode="auto">
          <a:xfrm>
            <a:off x="4427538" y="3068638"/>
            <a:ext cx="1873250" cy="431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1510" name="Flèche : bas 6">
            <a:extLst>
              <a:ext uri="{FF2B5EF4-FFF2-40B4-BE49-F238E27FC236}">
                <a16:creationId xmlns:a16="http://schemas.microsoft.com/office/drawing/2014/main" id="{0E8B61DC-8B7F-4120-80EA-E2BA28D8EE59}"/>
              </a:ext>
            </a:extLst>
          </p:cNvPr>
          <p:cNvSpPr>
            <a:spLocks noChangeArrowheads="1"/>
          </p:cNvSpPr>
          <p:nvPr/>
        </p:nvSpPr>
        <p:spPr bwMode="auto">
          <a:xfrm>
            <a:off x="2268538" y="3644900"/>
            <a:ext cx="484187" cy="977900"/>
          </a:xfrm>
          <a:prstGeom prst="downArrow">
            <a:avLst>
              <a:gd name="adj1" fmla="val 50000"/>
              <a:gd name="adj2" fmla="val 50024"/>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1511" name="Flèche : double flèche verticale 11">
            <a:extLst>
              <a:ext uri="{FF2B5EF4-FFF2-40B4-BE49-F238E27FC236}">
                <a16:creationId xmlns:a16="http://schemas.microsoft.com/office/drawing/2014/main" id="{556EC2CC-5DB7-4083-90CE-E592378F4881}"/>
              </a:ext>
            </a:extLst>
          </p:cNvPr>
          <p:cNvSpPr>
            <a:spLocks noChangeArrowheads="1"/>
          </p:cNvSpPr>
          <p:nvPr/>
        </p:nvSpPr>
        <p:spPr bwMode="auto">
          <a:xfrm>
            <a:off x="3419475" y="3433763"/>
            <a:ext cx="196850" cy="568325"/>
          </a:xfrm>
          <a:prstGeom prst="upDownArrow">
            <a:avLst>
              <a:gd name="adj1" fmla="val 50000"/>
              <a:gd name="adj2" fmla="val 78099"/>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1512" name="Flèche : double flèche verticale 12">
            <a:extLst>
              <a:ext uri="{FF2B5EF4-FFF2-40B4-BE49-F238E27FC236}">
                <a16:creationId xmlns:a16="http://schemas.microsoft.com/office/drawing/2014/main" id="{A4F98B38-1062-4A0B-A36D-290F69207E25}"/>
              </a:ext>
            </a:extLst>
          </p:cNvPr>
          <p:cNvSpPr>
            <a:spLocks noChangeArrowheads="1"/>
          </p:cNvSpPr>
          <p:nvPr/>
        </p:nvSpPr>
        <p:spPr bwMode="auto">
          <a:xfrm>
            <a:off x="6407150" y="3933825"/>
            <a:ext cx="377825" cy="566738"/>
          </a:xfrm>
          <a:prstGeom prst="upDownArrow">
            <a:avLst>
              <a:gd name="adj1" fmla="val 50000"/>
              <a:gd name="adj2" fmla="val 49792"/>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1513" name="Flèche : double flèche verticale 16">
            <a:extLst>
              <a:ext uri="{FF2B5EF4-FFF2-40B4-BE49-F238E27FC236}">
                <a16:creationId xmlns:a16="http://schemas.microsoft.com/office/drawing/2014/main" id="{3AF8DE48-28A1-4DDE-834B-226E12F51876}"/>
              </a:ext>
            </a:extLst>
          </p:cNvPr>
          <p:cNvSpPr>
            <a:spLocks noChangeArrowheads="1"/>
          </p:cNvSpPr>
          <p:nvPr/>
        </p:nvSpPr>
        <p:spPr bwMode="auto">
          <a:xfrm>
            <a:off x="3468642" y="2765029"/>
            <a:ext cx="144462" cy="431800"/>
          </a:xfrm>
          <a:prstGeom prst="upDownArrow">
            <a:avLst>
              <a:gd name="adj1" fmla="val 50000"/>
              <a:gd name="adj2" fmla="val 4981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1514" name="Flèche : double flèche verticale 17">
            <a:extLst>
              <a:ext uri="{FF2B5EF4-FFF2-40B4-BE49-F238E27FC236}">
                <a16:creationId xmlns:a16="http://schemas.microsoft.com/office/drawing/2014/main" id="{4B34B14F-8C36-4836-B7ED-867E44489A58}"/>
              </a:ext>
            </a:extLst>
          </p:cNvPr>
          <p:cNvSpPr>
            <a:spLocks noChangeArrowheads="1"/>
          </p:cNvSpPr>
          <p:nvPr/>
        </p:nvSpPr>
        <p:spPr bwMode="auto">
          <a:xfrm>
            <a:off x="3468641" y="2096295"/>
            <a:ext cx="144463" cy="431800"/>
          </a:xfrm>
          <a:prstGeom prst="upDownArrow">
            <a:avLst>
              <a:gd name="adj1" fmla="val 50000"/>
              <a:gd name="adj2" fmla="val 49817"/>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19" name="Picture 13" descr="Résultat de recherche d'images pour &quot;HAl 2001 odyssée espace&quot;">
            <a:extLst>
              <a:ext uri="{FF2B5EF4-FFF2-40B4-BE49-F238E27FC236}">
                <a16:creationId xmlns:a16="http://schemas.microsoft.com/office/drawing/2014/main" id="{CBA1B91E-BF6A-49D7-B383-7B4F9C538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1463675"/>
            <a:ext cx="887413"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ce réservé du pied de page 3">
            <a:extLst>
              <a:ext uri="{FF2B5EF4-FFF2-40B4-BE49-F238E27FC236}">
                <a16:creationId xmlns:a16="http://schemas.microsoft.com/office/drawing/2014/main" id="{08901EF2-0C8B-4FA2-8C22-2C89CC20DBE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E156EC63-B324-45A9-B1D7-A29451709E6F}" type="slidenum">
              <a:rPr lang="fr-FR" altLang="fr-FR" sz="1200" smtClean="0"/>
              <a:pPr/>
              <a:t>15</a:t>
            </a:fld>
            <a:endParaRPr lang="fr-FR" altLang="fr-FR" sz="1200" dirty="0"/>
          </a:p>
        </p:txBody>
      </p:sp>
      <p:sp>
        <p:nvSpPr>
          <p:cNvPr id="133127" name="Text Box 7">
            <a:extLst>
              <a:ext uri="{FF2B5EF4-FFF2-40B4-BE49-F238E27FC236}">
                <a16:creationId xmlns:a16="http://schemas.microsoft.com/office/drawing/2014/main" id="{2F22BAFC-DB9D-45B1-95F8-A6D55D439E39}"/>
              </a:ext>
            </a:extLst>
          </p:cNvPr>
          <p:cNvSpPr txBox="1">
            <a:spLocks noChangeArrowheads="1"/>
          </p:cNvSpPr>
          <p:nvPr/>
        </p:nvSpPr>
        <p:spPr bwMode="auto">
          <a:xfrm>
            <a:off x="0" y="6308725"/>
            <a:ext cx="6335713"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 "2001, l'Odyssée de l'espace" de Stanley Kubrick (1968) </a:t>
            </a:r>
            <a:endParaRPr lang="fr-FR" altLang="fr-FR"/>
          </a:p>
        </p:txBody>
      </p:sp>
      <p:sp>
        <p:nvSpPr>
          <p:cNvPr id="22532" name="Text Box 4">
            <a:extLst>
              <a:ext uri="{FF2B5EF4-FFF2-40B4-BE49-F238E27FC236}">
                <a16:creationId xmlns:a16="http://schemas.microsoft.com/office/drawing/2014/main" id="{B65EA76B-4C71-45C6-B284-AAABB0D81C97}"/>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(4/8)</a:t>
            </a:r>
            <a:endParaRPr lang="fr-FR" altLang="fr-FR" sz="2800" b="1">
              <a:solidFill>
                <a:srgbClr val="FF0000"/>
              </a:solidFill>
            </a:endParaRPr>
          </a:p>
        </p:txBody>
      </p:sp>
      <p:pic>
        <p:nvPicPr>
          <p:cNvPr id="133125" name="Picture 5">
            <a:extLst>
              <a:ext uri="{FF2B5EF4-FFF2-40B4-BE49-F238E27FC236}">
                <a16:creationId xmlns:a16="http://schemas.microsoft.com/office/drawing/2014/main" id="{AA5B95BC-57B4-48C4-B5DA-3169E00F4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1196975"/>
            <a:ext cx="7848600"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AutoShape 9" descr="Résultat de recherche d'images pour &quot;HAl 2001 odyssée espace&quot;">
            <a:extLst>
              <a:ext uri="{FF2B5EF4-FFF2-40B4-BE49-F238E27FC236}">
                <a16:creationId xmlns:a16="http://schemas.microsoft.com/office/drawing/2014/main" id="{78F4EB45-4F3A-43F6-9EBC-DA077326E327}"/>
              </a:ext>
            </a:extLst>
          </p:cNvPr>
          <p:cNvSpPr>
            <a:spLocks noChangeAspect="1" noChangeArrowheads="1"/>
          </p:cNvSpPr>
          <p:nvPr/>
        </p:nvSpPr>
        <p:spPr bwMode="auto">
          <a:xfrm>
            <a:off x="155575" y="46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2536" name="AutoShape 11" descr="Résultat de recherche d'images pour &quot;HAl 2001 odyssée espace&quot;">
            <a:extLst>
              <a:ext uri="{FF2B5EF4-FFF2-40B4-BE49-F238E27FC236}">
                <a16:creationId xmlns:a16="http://schemas.microsoft.com/office/drawing/2014/main" id="{FD0B1F10-E891-446F-A33E-6B7DA39B3A03}"/>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10" name="Picture 13" descr="Résultat de recherche d'images pour &quot;HAl 2001 odyssée espace&quot;">
            <a:extLst>
              <a:ext uri="{FF2B5EF4-FFF2-40B4-BE49-F238E27FC236}">
                <a16:creationId xmlns:a16="http://schemas.microsoft.com/office/drawing/2014/main" id="{E594FED2-F046-4853-843E-A2552B328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275" y="4868863"/>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diamond(out)">
                                      <p:cBhvr>
                                        <p:cTn id="7" dur="500"/>
                                        <p:tgtEl>
                                          <p:spTgt spid="13312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3127"/>
                                        </p:tgtEl>
                                        <p:attrNameLst>
                                          <p:attrName>style.visibility</p:attrName>
                                        </p:attrNameLst>
                                      </p:cBhvr>
                                      <p:to>
                                        <p:strVal val="visible"/>
                                      </p:to>
                                    </p:set>
                                    <p:animEffect transition="in" filter="dissolve">
                                      <p:cBhvr>
                                        <p:cTn id="10" dur="500"/>
                                        <p:tgtEl>
                                          <p:spTgt spid="1331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ce réservé du pied de page 3">
            <a:extLst>
              <a:ext uri="{FF2B5EF4-FFF2-40B4-BE49-F238E27FC236}">
                <a16:creationId xmlns:a16="http://schemas.microsoft.com/office/drawing/2014/main" id="{127956B3-A9CE-4DC0-95C5-4F805B66104D}"/>
              </a:ext>
            </a:extLst>
          </p:cNvPr>
          <p:cNvSpPr>
            <a:spLocks noGrp="1"/>
          </p:cNvSpPr>
          <p:nvPr>
            <p:ph type="ftr" sz="quarter" idx="11"/>
          </p:nvPr>
        </p:nvSpPr>
        <p:spPr>
          <a:xfrm>
            <a:off x="2931169" y="6601675"/>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D2E3DD19-17D8-44EB-9740-30B3FD1A90AE}" type="slidenum">
              <a:rPr lang="fr-FR" altLang="fr-FR" sz="1200" smtClean="0"/>
              <a:pPr/>
              <a:t>16</a:t>
            </a:fld>
            <a:endParaRPr lang="fr-FR" altLang="fr-FR" sz="1200" dirty="0"/>
          </a:p>
        </p:txBody>
      </p:sp>
      <p:sp>
        <p:nvSpPr>
          <p:cNvPr id="23555" name="Text Box 4">
            <a:extLst>
              <a:ext uri="{FF2B5EF4-FFF2-40B4-BE49-F238E27FC236}">
                <a16:creationId xmlns:a16="http://schemas.microsoft.com/office/drawing/2014/main" id="{A5A95950-7E15-46BF-BDFD-9854CBC9DE06}"/>
              </a:ext>
            </a:extLst>
          </p:cNvPr>
          <p:cNvSpPr txBox="1">
            <a:spLocks noChangeArrowheads="1"/>
          </p:cNvSpPr>
          <p:nvPr/>
        </p:nvSpPr>
        <p:spPr bwMode="auto">
          <a:xfrm>
            <a:off x="-252413" y="1125538"/>
            <a:ext cx="5040313"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4. La couche Java ("Android Runtime")</a:t>
            </a:r>
            <a:endParaRPr lang="fr-FR" altLang="fr-FR">
              <a:solidFill>
                <a:schemeClr val="accent2"/>
              </a:solidFill>
            </a:endParaRPr>
          </a:p>
        </p:txBody>
      </p:sp>
      <p:sp>
        <p:nvSpPr>
          <p:cNvPr id="134149" name="Text Box 5">
            <a:extLst>
              <a:ext uri="{FF2B5EF4-FFF2-40B4-BE49-F238E27FC236}">
                <a16:creationId xmlns:a16="http://schemas.microsoft.com/office/drawing/2014/main" id="{0E40305D-5BBF-4038-8A33-28C5E2D7E62F}"/>
              </a:ext>
            </a:extLst>
          </p:cNvPr>
          <p:cNvSpPr txBox="1">
            <a:spLocks noChangeArrowheads="1"/>
          </p:cNvSpPr>
          <p:nvPr/>
        </p:nvSpPr>
        <p:spPr bwMode="auto">
          <a:xfrm>
            <a:off x="179388" y="1557338"/>
            <a:ext cx="88931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a:t>= la couche développement "abstrait" </a:t>
            </a:r>
            <a:endParaRPr lang="fr-BE" altLang="fr-FR" b="1"/>
          </a:p>
        </p:txBody>
      </p:sp>
      <p:sp>
        <p:nvSpPr>
          <p:cNvPr id="134150" name="Text Box 6">
            <a:extLst>
              <a:ext uri="{FF2B5EF4-FFF2-40B4-BE49-F238E27FC236}">
                <a16:creationId xmlns:a16="http://schemas.microsoft.com/office/drawing/2014/main" id="{75A54301-D6B0-43B1-817D-F81BFF367B63}"/>
              </a:ext>
            </a:extLst>
          </p:cNvPr>
          <p:cNvSpPr txBox="1">
            <a:spLocks noChangeArrowheads="1"/>
          </p:cNvSpPr>
          <p:nvPr/>
        </p:nvSpPr>
        <p:spPr bwMode="auto">
          <a:xfrm>
            <a:off x="179388" y="1946275"/>
            <a:ext cx="8893175" cy="10160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Char char="¨"/>
            </a:pPr>
            <a:r>
              <a:rPr lang="fr-BE" altLang="fr-FR"/>
              <a:t> les </a:t>
            </a:r>
            <a:r>
              <a:rPr lang="fr-BE" altLang="fr-FR" b="1"/>
              <a:t>Cores Librairies</a:t>
            </a:r>
            <a:r>
              <a:rPr lang="fr-BE" altLang="fr-FR"/>
              <a:t> : ce sont les libraires Java de base, de type J2SE 1.5 mais </a:t>
            </a:r>
            <a:r>
              <a:rPr lang="fr-BE" altLang="fr-FR" b="1">
                <a:solidFill>
                  <a:srgbClr val="0000FF"/>
                </a:solidFill>
              </a:rPr>
              <a:t>propriétaires</a:t>
            </a:r>
            <a:r>
              <a:rPr lang="fr-BE" altLang="fr-FR"/>
              <a:t> et </a:t>
            </a:r>
            <a:r>
              <a:rPr lang="fr-BE" altLang="fr-FR" b="1">
                <a:solidFill>
                  <a:srgbClr val="FF0000"/>
                </a:solidFill>
              </a:rPr>
              <a:t>différentes</a:t>
            </a:r>
            <a:r>
              <a:rPr lang="fr-BE" altLang="fr-FR"/>
              <a:t> (</a:t>
            </a:r>
            <a:r>
              <a:rPr lang="fr-BE" altLang="fr-FR" sz="1600"/>
              <a:t>par exemple, pas de javax.swing, utilisation de fichiers XML);</a:t>
            </a:r>
          </a:p>
          <a:p>
            <a:pPr eaLnBrk="1" hangingPunct="1">
              <a:buFont typeface="Symbol" panose="05050102010706020507" pitchFamily="18" charset="2"/>
              <a:buChar char="¨"/>
            </a:pPr>
            <a:r>
              <a:rPr lang="fr-BE" altLang="fr-FR"/>
              <a:t> la </a:t>
            </a:r>
            <a:r>
              <a:rPr lang="fr-BE" altLang="fr-FR" b="1"/>
              <a:t>machine virtuelle Dalvik</a:t>
            </a:r>
            <a:r>
              <a:rPr lang="fr-BE" altLang="fr-FR"/>
              <a:t> ou </a:t>
            </a:r>
            <a:r>
              <a:rPr lang="fr-BE" altLang="fr-FR" b="1"/>
              <a:t>ART</a:t>
            </a:r>
            <a:r>
              <a:rPr lang="fr-BE" altLang="fr-FR"/>
              <a:t>: différente d'une JVM standard </a:t>
            </a:r>
          </a:p>
        </p:txBody>
      </p:sp>
      <p:sp>
        <p:nvSpPr>
          <p:cNvPr id="23558" name="Text Box 7">
            <a:extLst>
              <a:ext uri="{FF2B5EF4-FFF2-40B4-BE49-F238E27FC236}">
                <a16:creationId xmlns:a16="http://schemas.microsoft.com/office/drawing/2014/main" id="{21021E8C-5651-40DA-A68F-792C5BE03CB2}"/>
              </a:ext>
            </a:extLst>
          </p:cNvPr>
          <p:cNvSpPr txBox="1">
            <a:spLocks noChangeArrowheads="1"/>
          </p:cNvSpPr>
          <p:nvPr/>
        </p:nvSpPr>
        <p:spPr bwMode="auto">
          <a:xfrm>
            <a:off x="1116013"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(5/8)</a:t>
            </a:r>
            <a:endParaRPr lang="fr-FR" altLang="fr-FR" sz="2800" b="1">
              <a:solidFill>
                <a:srgbClr val="FF0000"/>
              </a:solidFill>
            </a:endParaRPr>
          </a:p>
        </p:txBody>
      </p:sp>
      <p:sp>
        <p:nvSpPr>
          <p:cNvPr id="134152" name="Text Box 8">
            <a:extLst>
              <a:ext uri="{FF2B5EF4-FFF2-40B4-BE49-F238E27FC236}">
                <a16:creationId xmlns:a16="http://schemas.microsoft.com/office/drawing/2014/main" id="{3C4A4BA9-7569-4340-BF84-D890FD44528D}"/>
              </a:ext>
            </a:extLst>
          </p:cNvPr>
          <p:cNvSpPr txBox="1">
            <a:spLocks noChangeArrowheads="1"/>
          </p:cNvSpPr>
          <p:nvPr/>
        </p:nvSpPr>
        <p:spPr bwMode="auto">
          <a:xfrm>
            <a:off x="250825" y="5641169"/>
            <a:ext cx="8893175" cy="1006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t>Bon à savoir pour le développeur : si une application Java nécessite du code en C/C++, elle pourra le faire par JNI (Java Native Interface) sur du code développé avec le </a:t>
            </a:r>
            <a:r>
              <a:rPr lang="fr-FR" altLang="fr-FR" dirty="0"/>
              <a:t>Native </a:t>
            </a:r>
            <a:r>
              <a:rPr lang="fr-FR" altLang="fr-FR" dirty="0" err="1"/>
              <a:t>Development</a:t>
            </a:r>
            <a:r>
              <a:rPr lang="fr-FR" altLang="fr-FR" dirty="0"/>
              <a:t> Kit (</a:t>
            </a:r>
            <a:r>
              <a:rPr lang="fr-FR" altLang="fr-FR" b="1" dirty="0"/>
              <a:t>NDK</a:t>
            </a:r>
            <a:r>
              <a:rPr lang="fr-FR" altLang="fr-FR" dirty="0"/>
              <a:t>); </a:t>
            </a:r>
          </a:p>
        </p:txBody>
      </p:sp>
      <p:pic>
        <p:nvPicPr>
          <p:cNvPr id="134158" name="Picture 14">
            <a:extLst>
              <a:ext uri="{FF2B5EF4-FFF2-40B4-BE49-F238E27FC236}">
                <a16:creationId xmlns:a16="http://schemas.microsoft.com/office/drawing/2014/main" id="{959C782D-4282-4FDA-9ABE-9663E23B8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288" y="188913"/>
            <a:ext cx="1655762" cy="1042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4159" name="Oval 15">
            <a:extLst>
              <a:ext uri="{FF2B5EF4-FFF2-40B4-BE49-F238E27FC236}">
                <a16:creationId xmlns:a16="http://schemas.microsoft.com/office/drawing/2014/main" id="{BE473933-767F-4DAB-8F35-1CDBE9F320F1}"/>
              </a:ext>
            </a:extLst>
          </p:cNvPr>
          <p:cNvSpPr>
            <a:spLocks noChangeArrowheads="1"/>
          </p:cNvSpPr>
          <p:nvPr/>
        </p:nvSpPr>
        <p:spPr bwMode="auto">
          <a:xfrm>
            <a:off x="8366125" y="533400"/>
            <a:ext cx="706438" cy="382588"/>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134162" name="Picture 18" descr="Pi Benchmark results">
            <a:extLst>
              <a:ext uri="{FF2B5EF4-FFF2-40B4-BE49-F238E27FC236}">
                <a16:creationId xmlns:a16="http://schemas.microsoft.com/office/drawing/2014/main" id="{A5B1F483-9E72-45D7-B3C6-0A4894BB0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063" y="3040063"/>
            <a:ext cx="2663825" cy="2663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1EF1580-6735-42F0-881D-CF28140FEC3C}"/>
              </a:ext>
            </a:extLst>
          </p:cNvPr>
          <p:cNvSpPr txBox="1"/>
          <p:nvPr/>
        </p:nvSpPr>
        <p:spPr>
          <a:xfrm>
            <a:off x="5293817" y="3358283"/>
            <a:ext cx="3527921" cy="1754326"/>
          </a:xfrm>
          <a:prstGeom prst="rect">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spAutoFit/>
          </a:bodyPr>
          <a:lstStyle/>
          <a:p>
            <a:pPr eaLnBrk="1" hangingPunct="1">
              <a:spcBef>
                <a:spcPct val="50000"/>
              </a:spcBef>
              <a:buFont typeface="Symbol" panose="05050102010706020507" pitchFamily="18" charset="2"/>
              <a:buNone/>
              <a:defRPr/>
            </a:pPr>
            <a:r>
              <a:rPr lang="fr-FR" sz="1800" dirty="0"/>
              <a:t>Par exemple: </a:t>
            </a:r>
          </a:p>
          <a:p>
            <a:pPr marL="342900" indent="-342900" eaLnBrk="1" hangingPunct="1">
              <a:spcBef>
                <a:spcPct val="50000"/>
              </a:spcBef>
              <a:buFont typeface="Arial" panose="020B0604020202020204" pitchFamily="34" charset="0"/>
              <a:buChar char="•"/>
              <a:defRPr/>
            </a:pPr>
            <a:r>
              <a:rPr lang="fr-FR" sz="1800" dirty="0"/>
              <a:t>Il n’existe pas de </a:t>
            </a:r>
            <a:r>
              <a:rPr lang="fr-FR" sz="1800" dirty="0" err="1"/>
              <a:t>JPanels</a:t>
            </a:r>
            <a:r>
              <a:rPr lang="fr-FR" sz="1800" dirty="0"/>
              <a:t>. Ces derniers sont remplacés par des </a:t>
            </a:r>
            <a:r>
              <a:rPr lang="fr-FR" sz="1800" dirty="0" err="1"/>
              <a:t>TextView</a:t>
            </a:r>
            <a:r>
              <a:rPr lang="fr-FR" sz="1800" dirty="0"/>
              <a:t>.</a:t>
            </a:r>
          </a:p>
          <a:p>
            <a:pPr marL="342900" indent="-342900" eaLnBrk="1" hangingPunct="1">
              <a:spcBef>
                <a:spcPct val="50000"/>
              </a:spcBef>
              <a:buFont typeface="Arial" panose="020B0604020202020204" pitchFamily="34" charset="0"/>
              <a:buChar char="•"/>
              <a:defRPr/>
            </a:pPr>
            <a:r>
              <a:rPr lang="fr-FR" sz="1800" dirty="0"/>
              <a:t>Voir plus loin ….</a:t>
            </a:r>
          </a:p>
        </p:txBody>
      </p:sp>
      <p:cxnSp>
        <p:nvCxnSpPr>
          <p:cNvPr id="4" name="Connecteur droit avec flèche 3">
            <a:extLst>
              <a:ext uri="{FF2B5EF4-FFF2-40B4-BE49-F238E27FC236}">
                <a16:creationId xmlns:a16="http://schemas.microsoft.com/office/drawing/2014/main" id="{514F618E-D232-496F-A521-38A42756DC40}"/>
              </a:ext>
            </a:extLst>
          </p:cNvPr>
          <p:cNvCxnSpPr>
            <a:cxnSpLocks/>
          </p:cNvCxnSpPr>
          <p:nvPr/>
        </p:nvCxnSpPr>
        <p:spPr bwMode="auto">
          <a:xfrm>
            <a:off x="5867400" y="3005138"/>
            <a:ext cx="288925" cy="2794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134158"/>
                                        </p:tgtEl>
                                        <p:attrNameLst>
                                          <p:attrName>style.visibility</p:attrName>
                                        </p:attrNameLst>
                                      </p:cBhvr>
                                      <p:to>
                                        <p:strVal val="visible"/>
                                      </p:to>
                                    </p:set>
                                    <p:animEffect transition="in" filter="blinds(vertical)">
                                      <p:cBhvr>
                                        <p:cTn id="7" dur="500"/>
                                        <p:tgtEl>
                                          <p:spTgt spid="134158"/>
                                        </p:tgtEl>
                                      </p:cBhvr>
                                    </p:animEffect>
                                  </p:childTnLst>
                                </p:cTn>
                              </p:par>
                              <p:par>
                                <p:cTn id="8" presetID="9" presetClass="entr" presetSubtype="0" fill="hold" nodeType="withEffect">
                                  <p:stCondLst>
                                    <p:cond delay="0"/>
                                  </p:stCondLst>
                                  <p:childTnLst>
                                    <p:set>
                                      <p:cBhvr>
                                        <p:cTn id="9" dur="1" fill="hold">
                                          <p:stCondLst>
                                            <p:cond delay="0"/>
                                          </p:stCondLst>
                                        </p:cTn>
                                        <p:tgtEl>
                                          <p:spTgt spid="134159"/>
                                        </p:tgtEl>
                                        <p:attrNameLst>
                                          <p:attrName>style.visibility</p:attrName>
                                        </p:attrNameLst>
                                      </p:cBhvr>
                                      <p:to>
                                        <p:strVal val="visible"/>
                                      </p:to>
                                    </p:set>
                                    <p:animEffect transition="in" filter="dissolve">
                                      <p:cBhvr>
                                        <p:cTn id="10" dur="500"/>
                                        <p:tgtEl>
                                          <p:spTgt spid="134159"/>
                                        </p:tgtEl>
                                      </p:cBhvr>
                                    </p:animEffect>
                                  </p:childTnLst>
                                </p:cTn>
                              </p:par>
                              <p:par>
                                <p:cTn id="11" presetID="9" presetClass="entr" presetSubtype="0" fill="hold" nodeType="withEffect">
                                  <p:stCondLst>
                                    <p:cond delay="0"/>
                                  </p:stCondLst>
                                  <p:childTnLst>
                                    <p:set>
                                      <p:cBhvr>
                                        <p:cTn id="12" dur="1" fill="hold">
                                          <p:stCondLst>
                                            <p:cond delay="0"/>
                                          </p:stCondLst>
                                        </p:cTn>
                                        <p:tgtEl>
                                          <p:spTgt spid="134149">
                                            <p:txEl>
                                              <p:pRg st="0" end="0"/>
                                            </p:txEl>
                                          </p:spTgt>
                                        </p:tgtEl>
                                        <p:attrNameLst>
                                          <p:attrName>style.visibility</p:attrName>
                                        </p:attrNameLst>
                                      </p:cBhvr>
                                      <p:to>
                                        <p:strVal val="visible"/>
                                      </p:to>
                                    </p:set>
                                    <p:animEffect transition="in" filter="dissolve">
                                      <p:cBhvr>
                                        <p:cTn id="13" dur="500"/>
                                        <p:tgtEl>
                                          <p:spTgt spid="13414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34150">
                                            <p:txEl>
                                              <p:pRg st="0" end="0"/>
                                            </p:txEl>
                                          </p:spTgt>
                                        </p:tgtEl>
                                        <p:attrNameLst>
                                          <p:attrName>style.visibility</p:attrName>
                                        </p:attrNameLst>
                                      </p:cBhvr>
                                      <p:to>
                                        <p:strVal val="visible"/>
                                      </p:to>
                                    </p:set>
                                    <p:anim calcmode="lin" valueType="num">
                                      <p:cBhvr additive="base">
                                        <p:cTn id="18" dur="500" fill="hold"/>
                                        <p:tgtEl>
                                          <p:spTgt spid="134150">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341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34150">
                                            <p:txEl>
                                              <p:pRg st="1" end="1"/>
                                            </p:txEl>
                                          </p:spTgt>
                                        </p:tgtEl>
                                        <p:attrNameLst>
                                          <p:attrName>style.visibility</p:attrName>
                                        </p:attrNameLst>
                                      </p:cBhvr>
                                      <p:to>
                                        <p:strVal val="visible"/>
                                      </p:to>
                                    </p:set>
                                    <p:anim calcmode="lin" valueType="num">
                                      <p:cBhvr additive="base">
                                        <p:cTn id="24" dur="500" fill="hold"/>
                                        <p:tgtEl>
                                          <p:spTgt spid="134150">
                                            <p:txEl>
                                              <p:pRg st="1" end="1"/>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415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134162"/>
                                        </p:tgtEl>
                                        <p:attrNameLst>
                                          <p:attrName>style.visibility</p:attrName>
                                        </p:attrNameLst>
                                      </p:cBhvr>
                                      <p:to>
                                        <p:strVal val="visible"/>
                                      </p:to>
                                    </p:set>
                                    <p:animEffect transition="in" filter="dissolve">
                                      <p:cBhvr>
                                        <p:cTn id="30" dur="500"/>
                                        <p:tgtEl>
                                          <p:spTgt spid="1341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34152">
                                            <p:txEl>
                                              <p:pRg st="0" end="0"/>
                                            </p:txEl>
                                          </p:spTgt>
                                        </p:tgtEl>
                                        <p:attrNameLst>
                                          <p:attrName>style.visibility</p:attrName>
                                        </p:attrNameLst>
                                      </p:cBhvr>
                                      <p:to>
                                        <p:strVal val="visible"/>
                                      </p:to>
                                    </p:set>
                                    <p:animEffect transition="in" filter="dissolve">
                                      <p:cBhvr>
                                        <p:cTn id="43" dur="500"/>
                                        <p:tgtEl>
                                          <p:spTgt spid="1341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ce réservé du pied de page 3">
            <a:extLst>
              <a:ext uri="{FF2B5EF4-FFF2-40B4-BE49-F238E27FC236}">
                <a16:creationId xmlns:a16="http://schemas.microsoft.com/office/drawing/2014/main" id="{59440B42-3E8A-4567-A172-1CA2EE6369A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6083828-FCCD-4FFC-8A9C-023E5DF99553}" type="slidenum">
              <a:rPr lang="fr-FR" altLang="fr-FR" sz="1200" smtClean="0"/>
              <a:pPr/>
              <a:t>17</a:t>
            </a:fld>
            <a:endParaRPr lang="fr-FR" altLang="fr-FR" sz="1200" dirty="0"/>
          </a:p>
        </p:txBody>
      </p:sp>
      <p:sp>
        <p:nvSpPr>
          <p:cNvPr id="24579" name="Text Box 4">
            <a:extLst>
              <a:ext uri="{FF2B5EF4-FFF2-40B4-BE49-F238E27FC236}">
                <a16:creationId xmlns:a16="http://schemas.microsoft.com/office/drawing/2014/main" id="{D7EFDE30-2469-4965-A459-FCA319056028}"/>
              </a:ext>
            </a:extLst>
          </p:cNvPr>
          <p:cNvSpPr txBox="1">
            <a:spLocks noChangeArrowheads="1"/>
          </p:cNvSpPr>
          <p:nvPr/>
        </p:nvSpPr>
        <p:spPr bwMode="auto">
          <a:xfrm>
            <a:off x="-323850" y="1125538"/>
            <a:ext cx="47529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5. La couche Application Framework</a:t>
            </a:r>
            <a:endParaRPr lang="fr-FR" altLang="fr-FR" b="1" u="sng">
              <a:solidFill>
                <a:schemeClr val="accent2"/>
              </a:solidFill>
            </a:endParaRPr>
          </a:p>
        </p:txBody>
      </p:sp>
      <p:sp>
        <p:nvSpPr>
          <p:cNvPr id="24580" name="Text Box 5">
            <a:extLst>
              <a:ext uri="{FF2B5EF4-FFF2-40B4-BE49-F238E27FC236}">
                <a16:creationId xmlns:a16="http://schemas.microsoft.com/office/drawing/2014/main" id="{482FDF10-2BA5-4985-B9BC-83D22DD2DE36}"/>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(6/8)</a:t>
            </a:r>
            <a:endParaRPr lang="fr-FR" altLang="fr-FR" sz="2800" b="1">
              <a:solidFill>
                <a:srgbClr val="FF0000"/>
              </a:solidFill>
            </a:endParaRPr>
          </a:p>
        </p:txBody>
      </p:sp>
      <p:sp>
        <p:nvSpPr>
          <p:cNvPr id="135174" name="Text Box 6">
            <a:extLst>
              <a:ext uri="{FF2B5EF4-FFF2-40B4-BE49-F238E27FC236}">
                <a16:creationId xmlns:a16="http://schemas.microsoft.com/office/drawing/2014/main" id="{2CCDBA14-04D6-4F2F-A8C1-814B90967FCC}"/>
              </a:ext>
            </a:extLst>
          </p:cNvPr>
          <p:cNvSpPr txBox="1">
            <a:spLocks noChangeArrowheads="1"/>
          </p:cNvSpPr>
          <p:nvPr/>
        </p:nvSpPr>
        <p:spPr bwMode="auto">
          <a:xfrm>
            <a:off x="179388" y="1412875"/>
            <a:ext cx="8893175"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dirty="0"/>
              <a:t>= </a:t>
            </a:r>
            <a:r>
              <a:rPr lang="fr-BE" altLang="fr-FR" b="1" i="1" u="sng" dirty="0"/>
              <a:t>toolkit</a:t>
            </a:r>
            <a:r>
              <a:rPr lang="fr-BE" altLang="fr-FR" b="1" dirty="0"/>
              <a:t> </a:t>
            </a:r>
            <a:r>
              <a:rPr lang="fr-BE" altLang="fr-FR" dirty="0"/>
              <a:t>que les applications utiliseront, quelles qu'elles soient = en fait </a:t>
            </a:r>
            <a:r>
              <a:rPr lang="fr-BE" altLang="fr-FR" dirty="0">
                <a:highlight>
                  <a:srgbClr val="FFFF00"/>
                </a:highlight>
              </a:rPr>
              <a:t>des services qui tournent en arrière-plan </a:t>
            </a:r>
            <a:r>
              <a:rPr lang="fr-BE" altLang="fr-FR" dirty="0"/>
              <a:t>et qui sont essentiels au fonctionnement du mobile. </a:t>
            </a:r>
          </a:p>
        </p:txBody>
      </p:sp>
      <p:sp>
        <p:nvSpPr>
          <p:cNvPr id="135175" name="Text Box 7">
            <a:extLst>
              <a:ext uri="{FF2B5EF4-FFF2-40B4-BE49-F238E27FC236}">
                <a16:creationId xmlns:a16="http://schemas.microsoft.com/office/drawing/2014/main" id="{910C2D71-E244-4B52-BDAA-CE26EA2BFA08}"/>
              </a:ext>
            </a:extLst>
          </p:cNvPr>
          <p:cNvSpPr txBox="1">
            <a:spLocks noChangeArrowheads="1"/>
          </p:cNvSpPr>
          <p:nvPr/>
        </p:nvSpPr>
        <p:spPr bwMode="auto">
          <a:xfrm>
            <a:off x="71437" y="2111375"/>
            <a:ext cx="8999538" cy="4093428"/>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ct val="0"/>
              </a:spcBef>
              <a:defRPr/>
            </a:pPr>
            <a:r>
              <a:rPr lang="fr-BE" altLang="fr-FR" dirty="0"/>
              <a:t>1) </a:t>
            </a:r>
            <a:r>
              <a:rPr lang="fr-BE" altLang="fr-FR" u="sng" dirty="0"/>
              <a:t>les </a:t>
            </a:r>
            <a:r>
              <a:rPr lang="fr-BE" altLang="fr-FR" b="1" u="sng" dirty="0" err="1"/>
              <a:t>Core</a:t>
            </a:r>
            <a:r>
              <a:rPr lang="fr-BE" altLang="fr-FR" b="1" u="sng" dirty="0"/>
              <a:t> Platform Services</a:t>
            </a:r>
            <a:r>
              <a:rPr lang="fr-BE" altLang="fr-FR" dirty="0"/>
              <a:t> = services fondamentaux pour le fonctionnement même des applications sur le mobile : </a:t>
            </a:r>
          </a:p>
          <a:p>
            <a:pPr eaLnBrk="1" hangingPunct="1">
              <a:spcBef>
                <a:spcPct val="0"/>
              </a:spcBef>
              <a:buFont typeface="Symbol" panose="05050102010706020507" pitchFamily="18" charset="2"/>
              <a:buChar char="¨"/>
              <a:defRPr/>
            </a:pPr>
            <a:r>
              <a:rPr lang="fr-BE" altLang="fr-FR" b="1" dirty="0">
                <a:solidFill>
                  <a:srgbClr val="FF6600"/>
                </a:solidFill>
              </a:rPr>
              <a:t>Activity Manager</a:t>
            </a:r>
            <a:r>
              <a:rPr lang="fr-BE" altLang="fr-FR" dirty="0"/>
              <a:t> : gestion du cycle de vie des applications et de la pile de navigation (</a:t>
            </a:r>
            <a:r>
              <a:rPr lang="fr-BE" altLang="fr-FR" i="1" u="sng" dirty="0"/>
              <a:t>pour revenir à l'application précédente quand une application se termine</a:t>
            </a:r>
            <a:r>
              <a:rPr lang="fr-BE" altLang="fr-FR" dirty="0"/>
              <a:t>);</a:t>
            </a:r>
          </a:p>
          <a:p>
            <a:pPr eaLnBrk="1" hangingPunct="1">
              <a:spcBef>
                <a:spcPct val="0"/>
              </a:spcBef>
              <a:buFont typeface="Symbol" panose="05050102010706020507" pitchFamily="18" charset="2"/>
              <a:buChar char="¨"/>
              <a:defRPr/>
            </a:pPr>
            <a:r>
              <a:rPr lang="fr-BE" altLang="fr-FR" b="1" dirty="0">
                <a:solidFill>
                  <a:srgbClr val="FF6600"/>
                </a:solidFill>
              </a:rPr>
              <a:t>Package Manager</a:t>
            </a:r>
            <a:r>
              <a:rPr lang="fr-BE" altLang="fr-FR" dirty="0"/>
              <a:t> : chargement des fichiers </a:t>
            </a:r>
            <a:r>
              <a:rPr lang="fr-BE" altLang="fr-FR" dirty="0">
                <a:highlight>
                  <a:srgbClr val="FFFF00"/>
                </a:highlight>
              </a:rPr>
              <a:t>.</a:t>
            </a:r>
            <a:r>
              <a:rPr lang="fr-BE" altLang="fr-FR" b="1" dirty="0" err="1">
                <a:highlight>
                  <a:srgbClr val="FFFF00"/>
                </a:highlight>
              </a:rPr>
              <a:t>apk</a:t>
            </a:r>
            <a:r>
              <a:rPr lang="fr-BE" altLang="fr-FR" dirty="0">
                <a:highlight>
                  <a:srgbClr val="FFFF00"/>
                </a:highlight>
              </a:rPr>
              <a:t> </a:t>
            </a:r>
            <a:r>
              <a:rPr lang="fr-BE" altLang="fr-FR" dirty="0"/>
              <a:t>(voir plus loin, équivalent du </a:t>
            </a:r>
            <a:r>
              <a:rPr lang="fr-BE" altLang="fr-FR" b="1" dirty="0"/>
              <a:t>.jar)</a:t>
            </a:r>
          </a:p>
          <a:p>
            <a:pPr eaLnBrk="1" hangingPunct="1">
              <a:spcBef>
                <a:spcPct val="0"/>
              </a:spcBef>
              <a:buFont typeface="Symbol" panose="05050102010706020507" pitchFamily="18" charset="2"/>
              <a:buChar char="¨"/>
              <a:defRPr/>
            </a:pPr>
            <a:r>
              <a:rPr lang="fr-BE" altLang="fr-FR" b="1" dirty="0" err="1">
                <a:solidFill>
                  <a:srgbClr val="FF6600"/>
                </a:solidFill>
              </a:rPr>
              <a:t>Window</a:t>
            </a:r>
            <a:r>
              <a:rPr lang="fr-BE" altLang="fr-FR" b="1" dirty="0">
                <a:solidFill>
                  <a:srgbClr val="FF6600"/>
                </a:solidFill>
              </a:rPr>
              <a:t> Manager</a:t>
            </a:r>
            <a:r>
              <a:rPr lang="fr-BE" altLang="fr-FR" dirty="0"/>
              <a:t> : au-dessus du Surface </a:t>
            </a:r>
            <a:r>
              <a:rPr lang="fr-BE" altLang="fr-FR" dirty="0" err="1"/>
              <a:t>Flinger</a:t>
            </a:r>
            <a:r>
              <a:rPr lang="fr-BE" altLang="fr-FR" dirty="0"/>
              <a:t>, il gère les recouvrements des fenêtres;</a:t>
            </a:r>
          </a:p>
          <a:p>
            <a:pPr eaLnBrk="1" hangingPunct="1">
              <a:spcBef>
                <a:spcPct val="0"/>
              </a:spcBef>
              <a:buFont typeface="Symbol" panose="05050102010706020507" pitchFamily="18" charset="2"/>
              <a:buChar char="¨"/>
              <a:defRPr/>
            </a:pPr>
            <a:r>
              <a:rPr lang="fr-BE" altLang="fr-FR" b="1" dirty="0">
                <a:solidFill>
                  <a:srgbClr val="FF6600"/>
                </a:solidFill>
              </a:rPr>
              <a:t>Resource Manager</a:t>
            </a:r>
            <a:r>
              <a:rPr lang="fr-BE" altLang="fr-FR" dirty="0"/>
              <a:t> : partage des ressources;</a:t>
            </a:r>
          </a:p>
          <a:p>
            <a:pPr eaLnBrk="1" hangingPunct="1">
              <a:spcBef>
                <a:spcPct val="0"/>
              </a:spcBef>
              <a:buFont typeface="Symbol" panose="05050102010706020507" pitchFamily="18" charset="2"/>
              <a:buChar char="¨"/>
              <a:defRPr/>
            </a:pPr>
            <a:r>
              <a:rPr lang="fr-BE" altLang="fr-FR" b="1" dirty="0">
                <a:solidFill>
                  <a:srgbClr val="FF6600"/>
                </a:solidFill>
              </a:rPr>
              <a:t>Content Provider</a:t>
            </a:r>
            <a:r>
              <a:rPr lang="fr-BE" altLang="fr-FR" dirty="0"/>
              <a:t> : gestion de partage de données entre applications (provenant par exemple d'une base de données, de fichiers son/image, …);</a:t>
            </a:r>
          </a:p>
          <a:p>
            <a:pPr eaLnBrk="1" hangingPunct="1">
              <a:spcBef>
                <a:spcPct val="0"/>
              </a:spcBef>
              <a:buFont typeface="Symbol" panose="05050102010706020507" pitchFamily="18" charset="2"/>
              <a:buChar char="¨"/>
              <a:defRPr/>
            </a:pPr>
            <a:r>
              <a:rPr lang="fr-BE" altLang="fr-FR" b="1" dirty="0" err="1">
                <a:solidFill>
                  <a:srgbClr val="FF6600"/>
                </a:solidFill>
              </a:rPr>
              <a:t>View</a:t>
            </a:r>
            <a:r>
              <a:rPr lang="fr-BE" altLang="fr-FR" b="1" dirty="0">
                <a:solidFill>
                  <a:srgbClr val="FF6600"/>
                </a:solidFill>
              </a:rPr>
              <a:t> System</a:t>
            </a:r>
            <a:r>
              <a:rPr lang="fr-BE" altLang="fr-FR" dirty="0"/>
              <a:t> : tous les composants graphiques classiques, comme les listes, grilles, zones d'édition, etc.  Définition des éléments graphiques dans des fichiers XML auxquels il faut associer des objets: boutons, </a:t>
            </a:r>
            <a:r>
              <a:rPr lang="fr-BE" altLang="fr-FR" dirty="0" err="1"/>
              <a:t>list</a:t>
            </a:r>
            <a:r>
              <a:rPr lang="fr-BE" altLang="fr-FR" dirty="0"/>
              <a:t>, …</a:t>
            </a:r>
            <a:endParaRPr lang="fr-FR" altLang="fr-FR" dirty="0"/>
          </a:p>
        </p:txBody>
      </p:sp>
      <p:sp>
        <p:nvSpPr>
          <p:cNvPr id="135176" name="Text Box 8">
            <a:extLst>
              <a:ext uri="{FF2B5EF4-FFF2-40B4-BE49-F238E27FC236}">
                <a16:creationId xmlns:a16="http://schemas.microsoft.com/office/drawing/2014/main" id="{66D8116E-5999-47D1-90C9-54EEA4E3CEDF}"/>
              </a:ext>
            </a:extLst>
          </p:cNvPr>
          <p:cNvSpPr txBox="1">
            <a:spLocks noChangeArrowheads="1"/>
          </p:cNvSpPr>
          <p:nvPr/>
        </p:nvSpPr>
        <p:spPr bwMode="auto">
          <a:xfrm>
            <a:off x="250825" y="6165850"/>
            <a:ext cx="8497888" cy="701675"/>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a:t>2) </a:t>
            </a:r>
            <a:r>
              <a:rPr lang="fr-BE" altLang="fr-FR" u="sng"/>
              <a:t>les </a:t>
            </a:r>
            <a:r>
              <a:rPr lang="fr-BE" altLang="fr-FR" b="1" u="sng"/>
              <a:t>Hardware Services</a:t>
            </a:r>
            <a:r>
              <a:rPr lang="fr-BE" altLang="fr-FR"/>
              <a:t> = APIs vers le matériel =</a:t>
            </a:r>
            <a:r>
              <a:rPr lang="en-GB" altLang="fr-FR"/>
              <a:t>Telehony Service, </a:t>
            </a:r>
            <a:r>
              <a:rPr lang="fr-FR" altLang="fr-FR"/>
              <a:t>Location Service (pour le GPS), </a:t>
            </a:r>
            <a:r>
              <a:rPr lang="en-GB" altLang="fr-FR"/>
              <a:t>Bluetooth Service, Wifi Service, USB  Service</a:t>
            </a:r>
            <a:endParaRPr lang="fr-FR" altLang="fr-FR"/>
          </a:p>
        </p:txBody>
      </p:sp>
      <p:sp>
        <p:nvSpPr>
          <p:cNvPr id="24584" name="Text Box 9">
            <a:extLst>
              <a:ext uri="{FF2B5EF4-FFF2-40B4-BE49-F238E27FC236}">
                <a16:creationId xmlns:a16="http://schemas.microsoft.com/office/drawing/2014/main" id="{FF6721F6-A0F7-4364-BB69-B0F0A335D32C}"/>
              </a:ext>
            </a:extLst>
          </p:cNvPr>
          <p:cNvSpPr txBox="1">
            <a:spLocks noChangeArrowheads="1"/>
          </p:cNvSpPr>
          <p:nvPr/>
        </p:nvSpPr>
        <p:spPr bwMode="auto">
          <a:xfrm>
            <a:off x="8532813" y="6538913"/>
            <a:ext cx="1728787" cy="2746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200">
                <a:hlinkClick r:id="rId2" action="ppaction://hlinksldjump"/>
              </a:rPr>
              <a:t>modèle</a:t>
            </a:r>
            <a:endParaRPr lang="fr-FR" altLang="fr-FR" sz="1200"/>
          </a:p>
        </p:txBody>
      </p:sp>
      <p:pic>
        <p:nvPicPr>
          <p:cNvPr id="135178" name="Picture 10">
            <a:extLst>
              <a:ext uri="{FF2B5EF4-FFF2-40B4-BE49-F238E27FC236}">
                <a16:creationId xmlns:a16="http://schemas.microsoft.com/office/drawing/2014/main" id="{1335DEB7-CC28-4A40-9D1B-8B262647F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925" y="188913"/>
            <a:ext cx="1871663" cy="117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5179" name="Oval 11">
            <a:extLst>
              <a:ext uri="{FF2B5EF4-FFF2-40B4-BE49-F238E27FC236}">
                <a16:creationId xmlns:a16="http://schemas.microsoft.com/office/drawing/2014/main" id="{8DB1AC7C-81D8-4721-B576-C1BC6C0202F5}"/>
              </a:ext>
            </a:extLst>
          </p:cNvPr>
          <p:cNvSpPr>
            <a:spLocks noChangeArrowheads="1"/>
          </p:cNvSpPr>
          <p:nvPr/>
        </p:nvSpPr>
        <p:spPr bwMode="auto">
          <a:xfrm>
            <a:off x="6804025" y="333375"/>
            <a:ext cx="2266950" cy="43180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 name="ZoneTexte 3">
            <a:extLst>
              <a:ext uri="{FF2B5EF4-FFF2-40B4-BE49-F238E27FC236}">
                <a16:creationId xmlns:a16="http://schemas.microsoft.com/office/drawing/2014/main" id="{A76D19E7-4BFE-40A7-91CD-03A3EF7251DD}"/>
              </a:ext>
            </a:extLst>
          </p:cNvPr>
          <p:cNvSpPr txBox="1">
            <a:spLocks noChangeArrowheads="1"/>
          </p:cNvSpPr>
          <p:nvPr/>
        </p:nvSpPr>
        <p:spPr bwMode="auto">
          <a:xfrm>
            <a:off x="4154487" y="0"/>
            <a:ext cx="4989513" cy="24003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dirty="0"/>
              <a:t>En fait, on programme des Activités  (</a:t>
            </a:r>
            <a:r>
              <a:rPr lang="fr-FR" altLang="fr-FR" dirty="0" err="1"/>
              <a:t>activity</a:t>
            </a:r>
            <a:r>
              <a:rPr lang="fr-FR" altLang="fr-FR" dirty="0"/>
              <a:t>).</a:t>
            </a:r>
          </a:p>
          <a:p>
            <a:pPr eaLnBrk="1" hangingPunct="1">
              <a:spcBef>
                <a:spcPct val="50000"/>
              </a:spcBef>
              <a:buFont typeface="Symbol" panose="05050102010706020507" pitchFamily="18" charset="2"/>
              <a:buNone/>
            </a:pPr>
            <a:r>
              <a:rPr lang="fr-FR" altLang="fr-FR" dirty="0"/>
              <a:t>Une activité n’est pas une application</a:t>
            </a:r>
          </a:p>
          <a:p>
            <a:pPr eaLnBrk="1" hangingPunct="1">
              <a:spcBef>
                <a:spcPct val="50000"/>
              </a:spcBef>
              <a:buFont typeface="Symbol" panose="05050102010706020507" pitchFamily="18" charset="2"/>
              <a:buNone/>
            </a:pPr>
            <a:r>
              <a:rPr lang="fr-FR" altLang="fr-FR" dirty="0"/>
              <a:t>Une application contient en général, plusieurs activités.</a:t>
            </a:r>
          </a:p>
          <a:p>
            <a:pPr eaLnBrk="1" hangingPunct="1">
              <a:spcBef>
                <a:spcPct val="50000"/>
              </a:spcBef>
              <a:buFont typeface="Symbol" panose="05050102010706020507" pitchFamily="18" charset="2"/>
              <a:buNone/>
            </a:pPr>
            <a:r>
              <a:rPr lang="fr-FR" altLang="fr-FR" dirty="0"/>
              <a:t>Activity manager: permet le passage d’une activité à l’autre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35174">
                                            <p:txEl>
                                              <p:pRg st="0" end="0"/>
                                            </p:txEl>
                                          </p:spTgt>
                                        </p:tgtEl>
                                        <p:attrNameLst>
                                          <p:attrName>style.visibility</p:attrName>
                                        </p:attrNameLst>
                                      </p:cBhvr>
                                      <p:to>
                                        <p:strVal val="visible"/>
                                      </p:to>
                                    </p:set>
                                    <p:animEffect transition="in" filter="dissolve">
                                      <p:cBhvr>
                                        <p:cTn id="7" dur="500"/>
                                        <p:tgtEl>
                                          <p:spTgt spid="135174">
                                            <p:txEl>
                                              <p:pRg st="0" end="0"/>
                                            </p:txEl>
                                          </p:spTgt>
                                        </p:tgtEl>
                                      </p:cBhvr>
                                    </p:animEffect>
                                  </p:childTnLst>
                                </p:cTn>
                              </p:par>
                              <p:par>
                                <p:cTn id="8" presetID="3" presetClass="entr" presetSubtype="5" fill="hold" nodeType="withEffect">
                                  <p:stCondLst>
                                    <p:cond delay="0"/>
                                  </p:stCondLst>
                                  <p:childTnLst>
                                    <p:set>
                                      <p:cBhvr>
                                        <p:cTn id="9" dur="1" fill="hold">
                                          <p:stCondLst>
                                            <p:cond delay="0"/>
                                          </p:stCondLst>
                                        </p:cTn>
                                        <p:tgtEl>
                                          <p:spTgt spid="135178"/>
                                        </p:tgtEl>
                                        <p:attrNameLst>
                                          <p:attrName>style.visibility</p:attrName>
                                        </p:attrNameLst>
                                      </p:cBhvr>
                                      <p:to>
                                        <p:strVal val="visible"/>
                                      </p:to>
                                    </p:set>
                                    <p:animEffect transition="in" filter="blinds(vertical)">
                                      <p:cBhvr>
                                        <p:cTn id="10" dur="500"/>
                                        <p:tgtEl>
                                          <p:spTgt spid="135178"/>
                                        </p:tgtEl>
                                      </p:cBhvr>
                                    </p:animEffect>
                                  </p:childTnLst>
                                </p:cTn>
                              </p:par>
                              <p:par>
                                <p:cTn id="11" presetID="9" presetClass="entr" presetSubtype="0" fill="hold" nodeType="withEffect">
                                  <p:stCondLst>
                                    <p:cond delay="0"/>
                                  </p:stCondLst>
                                  <p:childTnLst>
                                    <p:set>
                                      <p:cBhvr>
                                        <p:cTn id="12" dur="1" fill="hold">
                                          <p:stCondLst>
                                            <p:cond delay="0"/>
                                          </p:stCondLst>
                                        </p:cTn>
                                        <p:tgtEl>
                                          <p:spTgt spid="135179"/>
                                        </p:tgtEl>
                                        <p:attrNameLst>
                                          <p:attrName>style.visibility</p:attrName>
                                        </p:attrNameLst>
                                      </p:cBhvr>
                                      <p:to>
                                        <p:strVal val="visible"/>
                                      </p:to>
                                    </p:set>
                                    <p:animEffect transition="in" filter="dissolve">
                                      <p:cBhvr>
                                        <p:cTn id="13" dur="500"/>
                                        <p:tgtEl>
                                          <p:spTgt spid="13517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135175">
                                            <p:txEl>
                                              <p:pRg st="0" end="0"/>
                                            </p:txEl>
                                          </p:spTgt>
                                        </p:tgtEl>
                                        <p:attrNameLst>
                                          <p:attrName>style.visibility</p:attrName>
                                        </p:attrNameLst>
                                      </p:cBhvr>
                                      <p:to>
                                        <p:strVal val="visible"/>
                                      </p:to>
                                    </p:set>
                                    <p:animEffect transition="in" filter="checkerboard(across)">
                                      <p:cBhvr>
                                        <p:cTn id="18" dur="500"/>
                                        <p:tgtEl>
                                          <p:spTgt spid="135175">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35175">
                                            <p:txEl>
                                              <p:pRg st="1" end="1"/>
                                            </p:txEl>
                                          </p:spTgt>
                                        </p:tgtEl>
                                        <p:attrNameLst>
                                          <p:attrName>style.visibility</p:attrName>
                                        </p:attrNameLst>
                                      </p:cBhvr>
                                      <p:to>
                                        <p:strVal val="visible"/>
                                      </p:to>
                                    </p:set>
                                    <p:anim calcmode="lin" valueType="num">
                                      <p:cBhvr additive="base">
                                        <p:cTn id="23" dur="500" fill="hold"/>
                                        <p:tgtEl>
                                          <p:spTgt spid="135175">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351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nodeType="clickEffect">
                                  <p:stCondLst>
                                    <p:cond delay="0"/>
                                  </p:stCondLst>
                                  <p:childTnLst>
                                    <p:set>
                                      <p:cBhvr>
                                        <p:cTn id="33" dur="1" fill="hold">
                                          <p:stCondLst>
                                            <p:cond delay="0"/>
                                          </p:stCondLst>
                                        </p:cTn>
                                        <p:tgtEl>
                                          <p:spTgt spid="135175">
                                            <p:txEl>
                                              <p:pRg st="2" end="2"/>
                                            </p:txEl>
                                          </p:spTgt>
                                        </p:tgtEl>
                                        <p:attrNameLst>
                                          <p:attrName>style.visibility</p:attrName>
                                        </p:attrNameLst>
                                      </p:cBhvr>
                                      <p:to>
                                        <p:strVal val="visible"/>
                                      </p:to>
                                    </p:set>
                                    <p:anim calcmode="lin" valueType="num">
                                      <p:cBhvr additive="base">
                                        <p:cTn id="34" dur="500" fill="hold"/>
                                        <p:tgtEl>
                                          <p:spTgt spid="135175">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51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nodeType="clickEffect">
                                  <p:stCondLst>
                                    <p:cond delay="0"/>
                                  </p:stCondLst>
                                  <p:childTnLst>
                                    <p:set>
                                      <p:cBhvr>
                                        <p:cTn id="39" dur="1" fill="hold">
                                          <p:stCondLst>
                                            <p:cond delay="0"/>
                                          </p:stCondLst>
                                        </p:cTn>
                                        <p:tgtEl>
                                          <p:spTgt spid="135175">
                                            <p:txEl>
                                              <p:pRg st="3" end="3"/>
                                            </p:txEl>
                                          </p:spTgt>
                                        </p:tgtEl>
                                        <p:attrNameLst>
                                          <p:attrName>style.visibility</p:attrName>
                                        </p:attrNameLst>
                                      </p:cBhvr>
                                      <p:to>
                                        <p:strVal val="visible"/>
                                      </p:to>
                                    </p:set>
                                    <p:anim calcmode="lin" valueType="num">
                                      <p:cBhvr additive="base">
                                        <p:cTn id="40" dur="500" fill="hold"/>
                                        <p:tgtEl>
                                          <p:spTgt spid="135175">
                                            <p:txEl>
                                              <p:pRg st="3" end="3"/>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51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nodeType="clickEffect">
                                  <p:stCondLst>
                                    <p:cond delay="0"/>
                                  </p:stCondLst>
                                  <p:childTnLst>
                                    <p:set>
                                      <p:cBhvr>
                                        <p:cTn id="45" dur="1" fill="hold">
                                          <p:stCondLst>
                                            <p:cond delay="0"/>
                                          </p:stCondLst>
                                        </p:cTn>
                                        <p:tgtEl>
                                          <p:spTgt spid="135175">
                                            <p:txEl>
                                              <p:pRg st="4" end="4"/>
                                            </p:txEl>
                                          </p:spTgt>
                                        </p:tgtEl>
                                        <p:attrNameLst>
                                          <p:attrName>style.visibility</p:attrName>
                                        </p:attrNameLst>
                                      </p:cBhvr>
                                      <p:to>
                                        <p:strVal val="visible"/>
                                      </p:to>
                                    </p:set>
                                    <p:anim calcmode="lin" valueType="num">
                                      <p:cBhvr additive="base">
                                        <p:cTn id="46" dur="500" fill="hold"/>
                                        <p:tgtEl>
                                          <p:spTgt spid="135175">
                                            <p:txEl>
                                              <p:pRg st="4" end="4"/>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51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nodeType="clickEffect">
                                  <p:stCondLst>
                                    <p:cond delay="0"/>
                                  </p:stCondLst>
                                  <p:childTnLst>
                                    <p:set>
                                      <p:cBhvr>
                                        <p:cTn id="51" dur="1" fill="hold">
                                          <p:stCondLst>
                                            <p:cond delay="0"/>
                                          </p:stCondLst>
                                        </p:cTn>
                                        <p:tgtEl>
                                          <p:spTgt spid="135175">
                                            <p:txEl>
                                              <p:pRg st="5" end="5"/>
                                            </p:txEl>
                                          </p:spTgt>
                                        </p:tgtEl>
                                        <p:attrNameLst>
                                          <p:attrName>style.visibility</p:attrName>
                                        </p:attrNameLst>
                                      </p:cBhvr>
                                      <p:to>
                                        <p:strVal val="visible"/>
                                      </p:to>
                                    </p:set>
                                    <p:anim calcmode="lin" valueType="num">
                                      <p:cBhvr additive="base">
                                        <p:cTn id="52" dur="500" fill="hold"/>
                                        <p:tgtEl>
                                          <p:spTgt spid="135175">
                                            <p:txEl>
                                              <p:pRg st="5" end="5"/>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351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2" fill="hold" nodeType="clickEffect">
                                  <p:stCondLst>
                                    <p:cond delay="0"/>
                                  </p:stCondLst>
                                  <p:childTnLst>
                                    <p:set>
                                      <p:cBhvr>
                                        <p:cTn id="57" dur="1" fill="hold">
                                          <p:stCondLst>
                                            <p:cond delay="0"/>
                                          </p:stCondLst>
                                        </p:cTn>
                                        <p:tgtEl>
                                          <p:spTgt spid="135175">
                                            <p:txEl>
                                              <p:pRg st="6" end="6"/>
                                            </p:txEl>
                                          </p:spTgt>
                                        </p:tgtEl>
                                        <p:attrNameLst>
                                          <p:attrName>style.visibility</p:attrName>
                                        </p:attrNameLst>
                                      </p:cBhvr>
                                      <p:to>
                                        <p:strVal val="visible"/>
                                      </p:to>
                                    </p:set>
                                    <p:anim calcmode="lin" valueType="num">
                                      <p:cBhvr additive="base">
                                        <p:cTn id="58" dur="500" fill="hold"/>
                                        <p:tgtEl>
                                          <p:spTgt spid="135175">
                                            <p:txEl>
                                              <p:pRg st="6" end="6"/>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3517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nodeType="clickEffect">
                                  <p:stCondLst>
                                    <p:cond delay="0"/>
                                  </p:stCondLst>
                                  <p:childTnLst>
                                    <p:set>
                                      <p:cBhvr>
                                        <p:cTn id="63" dur="1" fill="hold">
                                          <p:stCondLst>
                                            <p:cond delay="0"/>
                                          </p:stCondLst>
                                        </p:cTn>
                                        <p:tgtEl>
                                          <p:spTgt spid="135176">
                                            <p:txEl>
                                              <p:pRg st="0" end="0"/>
                                            </p:txEl>
                                          </p:spTgt>
                                        </p:tgtEl>
                                        <p:attrNameLst>
                                          <p:attrName>style.visibility</p:attrName>
                                        </p:attrNameLst>
                                      </p:cBhvr>
                                      <p:to>
                                        <p:strVal val="visible"/>
                                      </p:to>
                                    </p:set>
                                    <p:animEffect transition="in" filter="checkerboard(across)">
                                      <p:cBhvr>
                                        <p:cTn id="64" dur="500"/>
                                        <p:tgtEl>
                                          <p:spTgt spid="1351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ce réservé du pied de page 4">
            <a:extLst>
              <a:ext uri="{FF2B5EF4-FFF2-40B4-BE49-F238E27FC236}">
                <a16:creationId xmlns:a16="http://schemas.microsoft.com/office/drawing/2014/main" id="{C0FB4E3C-648C-4E86-86AB-E18C97AC65A1}"/>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F78A3D37-5156-4373-BB95-AD35334A9C83}" type="slidenum">
              <a:rPr lang="fr-FR" altLang="fr-FR" sz="1200" smtClean="0"/>
              <a:pPr/>
              <a:t>18</a:t>
            </a:fld>
            <a:endParaRPr lang="fr-FR" altLang="fr-FR" sz="1200" dirty="0"/>
          </a:p>
        </p:txBody>
      </p:sp>
      <p:grpSp>
        <p:nvGrpSpPr>
          <p:cNvPr id="25603" name="Group 19">
            <a:extLst>
              <a:ext uri="{FF2B5EF4-FFF2-40B4-BE49-F238E27FC236}">
                <a16:creationId xmlns:a16="http://schemas.microsoft.com/office/drawing/2014/main" id="{8E068DC8-BD21-4F98-B259-70A23A4C868F}"/>
              </a:ext>
            </a:extLst>
          </p:cNvPr>
          <p:cNvGrpSpPr>
            <a:grpSpLocks/>
          </p:cNvGrpSpPr>
          <p:nvPr/>
        </p:nvGrpSpPr>
        <p:grpSpPr bwMode="auto">
          <a:xfrm>
            <a:off x="468313" y="1557338"/>
            <a:ext cx="8064500" cy="5164137"/>
            <a:chOff x="295" y="981"/>
            <a:chExt cx="5080" cy="3253"/>
          </a:xfrm>
        </p:grpSpPr>
        <p:pic>
          <p:nvPicPr>
            <p:cNvPr id="25612" name="Picture 7">
              <a:extLst>
                <a:ext uri="{FF2B5EF4-FFF2-40B4-BE49-F238E27FC236}">
                  <a16:creationId xmlns:a16="http://schemas.microsoft.com/office/drawing/2014/main" id="{C1814303-53C7-4011-ACBD-4DB7D8922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 y="981"/>
              <a:ext cx="5080" cy="325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613" name="Text Box 18">
              <a:extLst>
                <a:ext uri="{FF2B5EF4-FFF2-40B4-BE49-F238E27FC236}">
                  <a16:creationId xmlns:a16="http://schemas.microsoft.com/office/drawing/2014/main" id="{69A6FFB8-D064-40ED-B954-AD8726C591A6}"/>
                </a:ext>
              </a:extLst>
            </p:cNvPr>
            <p:cNvSpPr txBox="1">
              <a:spLocks noChangeArrowheads="1"/>
            </p:cNvSpPr>
            <p:nvPr/>
          </p:nvSpPr>
          <p:spPr bwMode="auto">
            <a:xfrm>
              <a:off x="4377" y="1298"/>
              <a:ext cx="726" cy="198"/>
            </a:xfrm>
            <a:prstGeom prst="rect">
              <a:avLst/>
            </a:prstGeom>
            <a:solidFill>
              <a:srgbClr val="FF66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400"/>
                <a:t>Google Play</a:t>
              </a:r>
              <a:endParaRPr lang="fr-FR" altLang="fr-FR" sz="1400"/>
            </a:p>
          </p:txBody>
        </p:sp>
      </p:grpSp>
      <p:sp>
        <p:nvSpPr>
          <p:cNvPr id="25604" name="Text Box 5">
            <a:extLst>
              <a:ext uri="{FF2B5EF4-FFF2-40B4-BE49-F238E27FC236}">
                <a16:creationId xmlns:a16="http://schemas.microsoft.com/office/drawing/2014/main" id="{40607F65-E901-48D4-9EC5-336DD02D0239}"/>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(7/8)</a:t>
            </a:r>
            <a:endParaRPr lang="fr-FR" altLang="fr-FR" sz="2800" b="1">
              <a:solidFill>
                <a:srgbClr val="FF0000"/>
              </a:solidFill>
            </a:endParaRPr>
          </a:p>
        </p:txBody>
      </p:sp>
      <p:sp>
        <p:nvSpPr>
          <p:cNvPr id="25605" name="Oval 8">
            <a:extLst>
              <a:ext uri="{FF2B5EF4-FFF2-40B4-BE49-F238E27FC236}">
                <a16:creationId xmlns:a16="http://schemas.microsoft.com/office/drawing/2014/main" id="{6A8E4553-CB28-444F-BFC3-14E501918BBA}"/>
              </a:ext>
            </a:extLst>
          </p:cNvPr>
          <p:cNvSpPr>
            <a:spLocks noChangeArrowheads="1"/>
          </p:cNvSpPr>
          <p:nvPr/>
        </p:nvSpPr>
        <p:spPr bwMode="auto">
          <a:xfrm>
            <a:off x="2125663" y="3789363"/>
            <a:ext cx="1944687" cy="792162"/>
          </a:xfrm>
          <a:prstGeom prst="ellipse">
            <a:avLst/>
          </a:prstGeom>
          <a:noFill/>
          <a:ln w="25400" algn="ctr">
            <a:solidFill>
              <a:srgbClr val="FFFF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36201" name="Oval 9">
            <a:extLst>
              <a:ext uri="{FF2B5EF4-FFF2-40B4-BE49-F238E27FC236}">
                <a16:creationId xmlns:a16="http://schemas.microsoft.com/office/drawing/2014/main" id="{35F813C4-27CE-448E-B28F-167C3D1B6811}"/>
              </a:ext>
            </a:extLst>
          </p:cNvPr>
          <p:cNvSpPr>
            <a:spLocks noChangeArrowheads="1"/>
          </p:cNvSpPr>
          <p:nvPr/>
        </p:nvSpPr>
        <p:spPr bwMode="auto">
          <a:xfrm>
            <a:off x="3421063" y="1989138"/>
            <a:ext cx="1944687" cy="792162"/>
          </a:xfrm>
          <a:prstGeom prst="ellipse">
            <a:avLst/>
          </a:prstGeom>
          <a:noFill/>
          <a:ln w="25400" algn="ctr">
            <a:solidFill>
              <a:srgbClr val="00FFFF"/>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36202" name="Oval 10">
            <a:extLst>
              <a:ext uri="{FF2B5EF4-FFF2-40B4-BE49-F238E27FC236}">
                <a16:creationId xmlns:a16="http://schemas.microsoft.com/office/drawing/2014/main" id="{C765D954-0280-4306-A96A-A04CCBE603FF}"/>
              </a:ext>
            </a:extLst>
          </p:cNvPr>
          <p:cNvSpPr>
            <a:spLocks noChangeArrowheads="1"/>
          </p:cNvSpPr>
          <p:nvPr/>
        </p:nvSpPr>
        <p:spPr bwMode="auto">
          <a:xfrm>
            <a:off x="973138" y="1989138"/>
            <a:ext cx="1944687" cy="1008062"/>
          </a:xfrm>
          <a:prstGeom prst="ellipse">
            <a:avLst/>
          </a:prstGeom>
          <a:noFill/>
          <a:ln w="25400" algn="ctr">
            <a:solidFill>
              <a:srgbClr val="00FFFF"/>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25608" name="Text Box 13">
            <a:extLst>
              <a:ext uri="{FF2B5EF4-FFF2-40B4-BE49-F238E27FC236}">
                <a16:creationId xmlns:a16="http://schemas.microsoft.com/office/drawing/2014/main" id="{1D74B59A-0DA5-4B16-B2B3-6B5388672B95}"/>
              </a:ext>
            </a:extLst>
          </p:cNvPr>
          <p:cNvSpPr txBox="1">
            <a:spLocks noChangeArrowheads="1"/>
          </p:cNvSpPr>
          <p:nvPr/>
        </p:nvSpPr>
        <p:spPr bwMode="auto">
          <a:xfrm>
            <a:off x="8569325" y="6308725"/>
            <a:ext cx="755650" cy="274638"/>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200">
                <a:hlinkClick r:id="rId3" action="ppaction://hlinksldjump"/>
              </a:rPr>
              <a:t>modèle</a:t>
            </a:r>
            <a:endParaRPr lang="fr-FR" altLang="fr-FR" sz="1200"/>
          </a:p>
        </p:txBody>
      </p:sp>
      <p:sp>
        <p:nvSpPr>
          <p:cNvPr id="25609" name="Text Box 17">
            <a:extLst>
              <a:ext uri="{FF2B5EF4-FFF2-40B4-BE49-F238E27FC236}">
                <a16:creationId xmlns:a16="http://schemas.microsoft.com/office/drawing/2014/main" id="{B285434A-13CC-4B3C-AB58-393D53CCFA83}"/>
              </a:ext>
            </a:extLst>
          </p:cNvPr>
          <p:cNvSpPr txBox="1">
            <a:spLocks noChangeArrowheads="1"/>
          </p:cNvSpPr>
          <p:nvPr/>
        </p:nvSpPr>
        <p:spPr bwMode="auto">
          <a:xfrm>
            <a:off x="-323850" y="1125538"/>
            <a:ext cx="47529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6. Le point de vue du développeur </a:t>
            </a:r>
            <a:endParaRPr lang="fr-FR" altLang="fr-FR" b="1" u="sng">
              <a:solidFill>
                <a:schemeClr val="accent2"/>
              </a:solidFill>
            </a:endParaRPr>
          </a:p>
        </p:txBody>
      </p:sp>
      <p:pic>
        <p:nvPicPr>
          <p:cNvPr id="136212" name="Picture 20">
            <a:extLst>
              <a:ext uri="{FF2B5EF4-FFF2-40B4-BE49-F238E27FC236}">
                <a16:creationId xmlns:a16="http://schemas.microsoft.com/office/drawing/2014/main" id="{628F867D-0AA7-4092-9F0F-B43B9AAB6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188913"/>
            <a:ext cx="1871663" cy="117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6213" name="Oval 21">
            <a:extLst>
              <a:ext uri="{FF2B5EF4-FFF2-40B4-BE49-F238E27FC236}">
                <a16:creationId xmlns:a16="http://schemas.microsoft.com/office/drawing/2014/main" id="{F032BE24-9020-41D7-8505-E122367EFD3C}"/>
              </a:ext>
            </a:extLst>
          </p:cNvPr>
          <p:cNvSpPr>
            <a:spLocks noChangeArrowheads="1"/>
          </p:cNvSpPr>
          <p:nvPr/>
        </p:nvSpPr>
        <p:spPr bwMode="auto">
          <a:xfrm>
            <a:off x="6769100" y="115888"/>
            <a:ext cx="2266950" cy="288925"/>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36202"/>
                                        </p:tgtEl>
                                        <p:attrNameLst>
                                          <p:attrName>style.visibility</p:attrName>
                                        </p:attrNameLst>
                                      </p:cBhvr>
                                      <p:to>
                                        <p:strVal val="visible"/>
                                      </p:to>
                                    </p:set>
                                    <p:animEffect transition="in" filter="dissolve">
                                      <p:cBhvr>
                                        <p:cTn id="7" dur="500"/>
                                        <p:tgtEl>
                                          <p:spTgt spid="136202"/>
                                        </p:tgtEl>
                                      </p:cBhvr>
                                    </p:animEffect>
                                  </p:childTnLst>
                                </p:cTn>
                              </p:par>
                              <p:par>
                                <p:cTn id="8" presetID="9" presetClass="entr" presetSubtype="0" fill="hold" nodeType="withEffect">
                                  <p:stCondLst>
                                    <p:cond delay="0"/>
                                  </p:stCondLst>
                                  <p:childTnLst>
                                    <p:set>
                                      <p:cBhvr>
                                        <p:cTn id="9" dur="1" fill="hold">
                                          <p:stCondLst>
                                            <p:cond delay="0"/>
                                          </p:stCondLst>
                                        </p:cTn>
                                        <p:tgtEl>
                                          <p:spTgt spid="136201"/>
                                        </p:tgtEl>
                                        <p:attrNameLst>
                                          <p:attrName>style.visibility</p:attrName>
                                        </p:attrNameLst>
                                      </p:cBhvr>
                                      <p:to>
                                        <p:strVal val="visible"/>
                                      </p:to>
                                    </p:set>
                                    <p:animEffect transition="in" filter="dissolve">
                                      <p:cBhvr>
                                        <p:cTn id="10" dur="500"/>
                                        <p:tgtEl>
                                          <p:spTgt spid="136201"/>
                                        </p:tgtEl>
                                      </p:cBhvr>
                                    </p:animEffect>
                                  </p:childTnLst>
                                </p:cTn>
                              </p:par>
                              <p:par>
                                <p:cTn id="11" presetID="3" presetClass="entr" presetSubtype="5" fill="hold" nodeType="withEffect">
                                  <p:stCondLst>
                                    <p:cond delay="0"/>
                                  </p:stCondLst>
                                  <p:childTnLst>
                                    <p:set>
                                      <p:cBhvr>
                                        <p:cTn id="12" dur="1" fill="hold">
                                          <p:stCondLst>
                                            <p:cond delay="0"/>
                                          </p:stCondLst>
                                        </p:cTn>
                                        <p:tgtEl>
                                          <p:spTgt spid="136212"/>
                                        </p:tgtEl>
                                        <p:attrNameLst>
                                          <p:attrName>style.visibility</p:attrName>
                                        </p:attrNameLst>
                                      </p:cBhvr>
                                      <p:to>
                                        <p:strVal val="visible"/>
                                      </p:to>
                                    </p:set>
                                    <p:animEffect transition="in" filter="blinds(vertical)">
                                      <p:cBhvr>
                                        <p:cTn id="13" dur="500"/>
                                        <p:tgtEl>
                                          <p:spTgt spid="136212"/>
                                        </p:tgtEl>
                                      </p:cBhvr>
                                    </p:animEffect>
                                  </p:childTnLst>
                                </p:cTn>
                              </p:par>
                              <p:par>
                                <p:cTn id="14" presetID="9" presetClass="entr" presetSubtype="0" fill="hold" nodeType="withEffect">
                                  <p:stCondLst>
                                    <p:cond delay="0"/>
                                  </p:stCondLst>
                                  <p:childTnLst>
                                    <p:set>
                                      <p:cBhvr>
                                        <p:cTn id="15" dur="1" fill="hold">
                                          <p:stCondLst>
                                            <p:cond delay="0"/>
                                          </p:stCondLst>
                                        </p:cTn>
                                        <p:tgtEl>
                                          <p:spTgt spid="136213"/>
                                        </p:tgtEl>
                                        <p:attrNameLst>
                                          <p:attrName>style.visibility</p:attrName>
                                        </p:attrNameLst>
                                      </p:cBhvr>
                                      <p:to>
                                        <p:strVal val="visible"/>
                                      </p:to>
                                    </p:set>
                                    <p:animEffect transition="in" filter="dissolve">
                                      <p:cBhvr>
                                        <p:cTn id="16" dur="500"/>
                                        <p:tgtEl>
                                          <p:spTgt spid="136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6076" name="Object 12">
            <a:extLst>
              <a:ext uri="{FF2B5EF4-FFF2-40B4-BE49-F238E27FC236}">
                <a16:creationId xmlns:a16="http://schemas.microsoft.com/office/drawing/2014/main" id="{6FF22921-FE32-4937-B1FF-4F1F6362B4EC}"/>
              </a:ext>
            </a:extLst>
          </p:cNvPr>
          <p:cNvGraphicFramePr>
            <a:graphicFrameLocks noGrp="1" noChangeAspect="1"/>
          </p:cNvGraphicFramePr>
          <p:nvPr>
            <p:ph/>
            <p:extLst>
              <p:ext uri="{D42A27DB-BD31-4B8C-83A1-F6EECF244321}">
                <p14:modId xmlns:p14="http://schemas.microsoft.com/office/powerpoint/2010/main" val="1861391731"/>
              </p:ext>
            </p:extLst>
          </p:nvPr>
        </p:nvGraphicFramePr>
        <p:xfrm>
          <a:off x="1835696" y="2252303"/>
          <a:ext cx="5149367" cy="4398963"/>
        </p:xfrm>
        <a:graphic>
          <a:graphicData uri="http://schemas.openxmlformats.org/presentationml/2006/ole">
            <mc:AlternateContent xmlns:mc="http://schemas.openxmlformats.org/markup-compatibility/2006">
              <mc:Choice xmlns:v="urn:schemas-microsoft-com:vml" Requires="v">
                <p:oleObj r:id="rId2" imgW="6558754" imgH="5601761" progId="">
                  <p:embed/>
                </p:oleObj>
              </mc:Choice>
              <mc:Fallback>
                <p:oleObj r:id="rId2" imgW="6558754" imgH="5601761" progId="">
                  <p:embed/>
                  <p:pic>
                    <p:nvPicPr>
                      <p:cNvPr id="216076" name="Object 12">
                        <a:extLst>
                          <a:ext uri="{FF2B5EF4-FFF2-40B4-BE49-F238E27FC236}">
                            <a16:creationId xmlns:a16="http://schemas.microsoft.com/office/drawing/2014/main" id="{6FF22921-FE32-4937-B1FF-4F1F6362B4E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252303"/>
                        <a:ext cx="5149367" cy="4398963"/>
                      </a:xfrm>
                      <a:prstGeom prst="rect">
                        <a:avLst/>
                      </a:prstGeom>
                      <a:noFill/>
                      <a:ln w="9525" algn="ctr">
                        <a:solidFill>
                          <a:schemeClr val="tx1"/>
                        </a:solidFill>
                        <a:miter lim="800000"/>
                        <a:headEnd/>
                        <a:tailEnd/>
                      </a:ln>
                      <a:effectLst/>
                    </p:spPr>
                  </p:pic>
                </p:oleObj>
              </mc:Fallback>
            </mc:AlternateContent>
          </a:graphicData>
        </a:graphic>
      </p:graphicFrame>
      <p:sp>
        <p:nvSpPr>
          <p:cNvPr id="26626" name="Espace réservé du pied de page 2">
            <a:extLst>
              <a:ext uri="{FF2B5EF4-FFF2-40B4-BE49-F238E27FC236}">
                <a16:creationId xmlns:a16="http://schemas.microsoft.com/office/drawing/2014/main" id="{BA07E3D5-D049-4C29-9581-2CA4FACAEDFB}"/>
              </a:ext>
            </a:extLst>
          </p:cNvPr>
          <p:cNvSpPr>
            <a:spLocks noGrp="1"/>
          </p:cNvSpPr>
          <p:nvPr>
            <p:ph type="ftr" sz="quarter" idx="10"/>
          </p:nvPr>
        </p:nvSpPr>
        <p:spPr>
          <a:xfrm>
            <a:off x="3124200" y="6619875"/>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4E80F324-05F4-4308-B437-963492FF2367}" type="slidenum">
              <a:rPr lang="fr-FR" altLang="fr-FR" sz="1200" smtClean="0"/>
              <a:pPr/>
              <a:t>19</a:t>
            </a:fld>
            <a:endParaRPr lang="fr-FR" altLang="fr-FR" sz="1200" dirty="0"/>
          </a:p>
        </p:txBody>
      </p:sp>
      <p:sp>
        <p:nvSpPr>
          <p:cNvPr id="216068" name="Text Box 4">
            <a:extLst>
              <a:ext uri="{FF2B5EF4-FFF2-40B4-BE49-F238E27FC236}">
                <a16:creationId xmlns:a16="http://schemas.microsoft.com/office/drawing/2014/main" id="{67174CF8-243A-4924-94BC-C5F60B5C759D}"/>
              </a:ext>
            </a:extLst>
          </p:cNvPr>
          <p:cNvSpPr txBox="1">
            <a:spLocks noChangeArrowheads="1"/>
          </p:cNvSpPr>
          <p:nvPr/>
        </p:nvSpPr>
        <p:spPr bwMode="auto">
          <a:xfrm>
            <a:off x="36512" y="1245828"/>
            <a:ext cx="9036050" cy="1006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t>L'</a:t>
            </a:r>
            <a:r>
              <a:rPr lang="fr-FR" altLang="fr-FR" b="1" dirty="0">
                <a:solidFill>
                  <a:srgbClr val="0000FF"/>
                </a:solidFill>
              </a:rPr>
              <a:t>Android </a:t>
            </a:r>
            <a:r>
              <a:rPr lang="fr-FR" altLang="fr-FR" b="1" dirty="0" err="1">
                <a:solidFill>
                  <a:srgbClr val="0000FF"/>
                </a:solidFill>
              </a:rPr>
              <a:t>Market</a:t>
            </a:r>
            <a:r>
              <a:rPr lang="fr-FR" altLang="fr-FR" dirty="0"/>
              <a:t> a été depuis rebaptisé </a:t>
            </a:r>
            <a:r>
              <a:rPr lang="fr-FR" altLang="fr-FR" b="1" dirty="0">
                <a:solidFill>
                  <a:srgbClr val="FF0000"/>
                </a:solidFill>
              </a:rPr>
              <a:t>Google </a:t>
            </a:r>
            <a:r>
              <a:rPr lang="fr-FR" altLang="fr-FR" b="1" dirty="0" err="1">
                <a:solidFill>
                  <a:srgbClr val="FF0000"/>
                </a:solidFill>
              </a:rPr>
              <a:t>play</a:t>
            </a:r>
            <a:r>
              <a:rPr lang="fr-FR" altLang="fr-FR" dirty="0"/>
              <a:t> (https://play.google.com/store): on peut s'y fournir des applications gratuites ou payantes (avec une contribution de 30% laissée à Google) proposées par les développeurs Android :</a:t>
            </a:r>
          </a:p>
        </p:txBody>
      </p:sp>
      <p:pic>
        <p:nvPicPr>
          <p:cNvPr id="216070" name="Picture 6">
            <a:extLst>
              <a:ext uri="{FF2B5EF4-FFF2-40B4-BE49-F238E27FC236}">
                <a16:creationId xmlns:a16="http://schemas.microsoft.com/office/drawing/2014/main" id="{1F887C31-CD8F-4969-8783-16BADEBE63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3860800"/>
            <a:ext cx="10080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7">
            <a:extLst>
              <a:ext uri="{FF2B5EF4-FFF2-40B4-BE49-F238E27FC236}">
                <a16:creationId xmlns:a16="http://schemas.microsoft.com/office/drawing/2014/main" id="{04FE85B1-7191-4DB9-B206-7182ED67C42B}"/>
              </a:ext>
            </a:extLst>
          </p:cNvPr>
          <p:cNvSpPr txBox="1">
            <a:spLocks noChangeArrowheads="1"/>
          </p:cNvSpPr>
          <p:nvPr/>
        </p:nvSpPr>
        <p:spPr bwMode="auto">
          <a:xfrm>
            <a:off x="-30278" y="848953"/>
            <a:ext cx="4894263"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marL="179388">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dirty="0">
                <a:solidFill>
                  <a:schemeClr val="accent2"/>
                </a:solidFill>
              </a:rPr>
              <a:t>7. La couche annexe : Google Play</a:t>
            </a:r>
            <a:endParaRPr lang="fr-FR" altLang="fr-FR" b="1" u="sng" dirty="0">
              <a:solidFill>
                <a:schemeClr val="accent2"/>
              </a:solidFill>
            </a:endParaRPr>
          </a:p>
        </p:txBody>
      </p:sp>
      <p:sp>
        <p:nvSpPr>
          <p:cNvPr id="26630" name="Text Box 9">
            <a:extLst>
              <a:ext uri="{FF2B5EF4-FFF2-40B4-BE49-F238E27FC236}">
                <a16:creationId xmlns:a16="http://schemas.microsoft.com/office/drawing/2014/main" id="{44F2CCF4-3E58-4024-8F21-C28EFE97FADF}"/>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2. Le modèle en couches d'Android (8/8)</a:t>
            </a:r>
            <a:endParaRPr lang="fr-FR" altLang="fr-FR" sz="2800" b="1">
              <a:solidFill>
                <a:srgbClr val="FF0000"/>
              </a:solidFill>
            </a:endParaRPr>
          </a:p>
        </p:txBody>
      </p:sp>
      <p:pic>
        <p:nvPicPr>
          <p:cNvPr id="216074" name="Picture 10">
            <a:extLst>
              <a:ext uri="{FF2B5EF4-FFF2-40B4-BE49-F238E27FC236}">
                <a16:creationId xmlns:a16="http://schemas.microsoft.com/office/drawing/2014/main" id="{146E3A6C-F652-4D02-A676-B846317B5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233363"/>
            <a:ext cx="1871663" cy="117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6075" name="Oval 11">
            <a:extLst>
              <a:ext uri="{FF2B5EF4-FFF2-40B4-BE49-F238E27FC236}">
                <a16:creationId xmlns:a16="http://schemas.microsoft.com/office/drawing/2014/main" id="{D8BCC915-EABD-45EC-A0F4-BDAEC97DB438}"/>
              </a:ext>
            </a:extLst>
          </p:cNvPr>
          <p:cNvSpPr>
            <a:spLocks noChangeArrowheads="1"/>
          </p:cNvSpPr>
          <p:nvPr/>
        </p:nvSpPr>
        <p:spPr bwMode="auto">
          <a:xfrm>
            <a:off x="8027988" y="73025"/>
            <a:ext cx="395287" cy="26035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16068">
                                            <p:txEl>
                                              <p:pRg st="0" end="0"/>
                                            </p:txEl>
                                          </p:spTgt>
                                        </p:tgtEl>
                                        <p:attrNameLst>
                                          <p:attrName>style.visibility</p:attrName>
                                        </p:attrNameLst>
                                      </p:cBhvr>
                                      <p:to>
                                        <p:strVal val="visible"/>
                                      </p:to>
                                    </p:set>
                                    <p:animEffect transition="in" filter="dissolve">
                                      <p:cBhvr>
                                        <p:cTn id="7" dur="500"/>
                                        <p:tgtEl>
                                          <p:spTgt spid="21606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16070"/>
                                        </p:tgtEl>
                                        <p:attrNameLst>
                                          <p:attrName>style.visibility</p:attrName>
                                        </p:attrNameLst>
                                      </p:cBhvr>
                                      <p:to>
                                        <p:strVal val="visible"/>
                                      </p:to>
                                    </p:set>
                                    <p:animEffect transition="in" filter="dissolve">
                                      <p:cBhvr>
                                        <p:cTn id="12" dur="500"/>
                                        <p:tgtEl>
                                          <p:spTgt spid="216070"/>
                                        </p:tgtEl>
                                      </p:cBhvr>
                                    </p:animEffect>
                                  </p:childTnLst>
                                </p:cTn>
                              </p:par>
                              <p:par>
                                <p:cTn id="13" presetID="3" presetClass="entr" presetSubtype="5" fill="hold" nodeType="withEffect">
                                  <p:stCondLst>
                                    <p:cond delay="0"/>
                                  </p:stCondLst>
                                  <p:childTnLst>
                                    <p:set>
                                      <p:cBhvr>
                                        <p:cTn id="14" dur="1" fill="hold">
                                          <p:stCondLst>
                                            <p:cond delay="0"/>
                                          </p:stCondLst>
                                        </p:cTn>
                                        <p:tgtEl>
                                          <p:spTgt spid="216074"/>
                                        </p:tgtEl>
                                        <p:attrNameLst>
                                          <p:attrName>style.visibility</p:attrName>
                                        </p:attrNameLst>
                                      </p:cBhvr>
                                      <p:to>
                                        <p:strVal val="visible"/>
                                      </p:to>
                                    </p:set>
                                    <p:animEffect transition="in" filter="blinds(vertical)">
                                      <p:cBhvr>
                                        <p:cTn id="15" dur="500"/>
                                        <p:tgtEl>
                                          <p:spTgt spid="216074"/>
                                        </p:tgtEl>
                                      </p:cBhvr>
                                    </p:animEffect>
                                  </p:childTnLst>
                                </p:cTn>
                              </p:par>
                              <p:par>
                                <p:cTn id="16" presetID="9" presetClass="entr" presetSubtype="0" fill="hold" nodeType="withEffect">
                                  <p:stCondLst>
                                    <p:cond delay="0"/>
                                  </p:stCondLst>
                                  <p:childTnLst>
                                    <p:set>
                                      <p:cBhvr>
                                        <p:cTn id="17" dur="1" fill="hold">
                                          <p:stCondLst>
                                            <p:cond delay="0"/>
                                          </p:stCondLst>
                                        </p:cTn>
                                        <p:tgtEl>
                                          <p:spTgt spid="216075"/>
                                        </p:tgtEl>
                                        <p:attrNameLst>
                                          <p:attrName>style.visibility</p:attrName>
                                        </p:attrNameLst>
                                      </p:cBhvr>
                                      <p:to>
                                        <p:strVal val="visible"/>
                                      </p:to>
                                    </p:set>
                                    <p:animEffect transition="in" filter="dissolve">
                                      <p:cBhvr>
                                        <p:cTn id="18" dur="500"/>
                                        <p:tgtEl>
                                          <p:spTgt spid="216075"/>
                                        </p:tgtEl>
                                      </p:cBhvr>
                                    </p:animEffect>
                                  </p:childTnLst>
                                </p:cTn>
                              </p:par>
                            </p:childTnLst>
                          </p:cTn>
                        </p:par>
                        <p:par>
                          <p:cTn id="19" fill="hold" nodeType="afterGroup">
                            <p:stCondLst>
                              <p:cond delay="500"/>
                            </p:stCondLst>
                            <p:childTnLst>
                              <p:par>
                                <p:cTn id="20" presetID="8" presetClass="entr" presetSubtype="32" fill="hold" nodeType="afterEffect">
                                  <p:stCondLst>
                                    <p:cond delay="0"/>
                                  </p:stCondLst>
                                  <p:childTnLst>
                                    <p:set>
                                      <p:cBhvr>
                                        <p:cTn id="21" dur="1" fill="hold">
                                          <p:stCondLst>
                                            <p:cond delay="0"/>
                                          </p:stCondLst>
                                        </p:cTn>
                                        <p:tgtEl>
                                          <p:spTgt spid="216076"/>
                                        </p:tgtEl>
                                        <p:attrNameLst>
                                          <p:attrName>style.visibility</p:attrName>
                                        </p:attrNameLst>
                                      </p:cBhvr>
                                      <p:to>
                                        <p:strVal val="visible"/>
                                      </p:to>
                                    </p:set>
                                    <p:animEffect transition="in" filter="diamond(out)">
                                      <p:cBhvr>
                                        <p:cTn id="22" dur="500"/>
                                        <p:tgtEl>
                                          <p:spTgt spid="216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u pied de page 2">
            <a:extLst>
              <a:ext uri="{FF2B5EF4-FFF2-40B4-BE49-F238E27FC236}">
                <a16:creationId xmlns:a16="http://schemas.microsoft.com/office/drawing/2014/main" id="{43DB6943-2240-48D6-B9F2-96E50C647E5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E692A48B-C8AC-4A69-B0EF-0529FFE699C0}" type="slidenum">
              <a:rPr lang="fr-FR" altLang="fr-FR" sz="1200" smtClean="0"/>
              <a:pPr/>
              <a:t>2</a:t>
            </a:fld>
            <a:endParaRPr lang="fr-FR" altLang="fr-FR" sz="1200" dirty="0"/>
          </a:p>
        </p:txBody>
      </p:sp>
      <p:sp>
        <p:nvSpPr>
          <p:cNvPr id="3" name="Espace réservé du contenu 2">
            <a:extLst>
              <a:ext uri="{FF2B5EF4-FFF2-40B4-BE49-F238E27FC236}">
                <a16:creationId xmlns:a16="http://schemas.microsoft.com/office/drawing/2014/main" id="{E4774030-B380-DC6B-D735-D5DEACFD456D}"/>
              </a:ext>
            </a:extLst>
          </p:cNvPr>
          <p:cNvSpPr>
            <a:spLocks noGrp="1"/>
          </p:cNvSpPr>
          <p:nvPr>
            <p:ph/>
          </p:nvPr>
        </p:nvSpPr>
        <p:spPr/>
        <p:txBody>
          <a:bodyPr/>
          <a:lstStyle/>
          <a:p>
            <a:endParaRPr lang="fr-FR" dirty="0"/>
          </a:p>
        </p:txBody>
      </p:sp>
      <p:pic>
        <p:nvPicPr>
          <p:cNvPr id="5" name="Image 4">
            <a:extLst>
              <a:ext uri="{FF2B5EF4-FFF2-40B4-BE49-F238E27FC236}">
                <a16:creationId xmlns:a16="http://schemas.microsoft.com/office/drawing/2014/main" id="{B074A09E-76BD-E6B0-89B3-A20A5D5840B0}"/>
              </a:ext>
            </a:extLst>
          </p:cNvPr>
          <p:cNvPicPr>
            <a:picLocks noChangeAspect="1"/>
          </p:cNvPicPr>
          <p:nvPr/>
        </p:nvPicPr>
        <p:blipFill>
          <a:blip r:embed="rId2"/>
          <a:stretch>
            <a:fillRect/>
          </a:stretch>
        </p:blipFill>
        <p:spPr>
          <a:xfrm>
            <a:off x="3124200" y="1916832"/>
            <a:ext cx="2749822" cy="277718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ce réservé du pied de page 3">
            <a:extLst>
              <a:ext uri="{FF2B5EF4-FFF2-40B4-BE49-F238E27FC236}">
                <a16:creationId xmlns:a16="http://schemas.microsoft.com/office/drawing/2014/main" id="{B70237C0-9B63-4BBE-A86B-DE8FB214F060}"/>
              </a:ext>
            </a:extLst>
          </p:cNvPr>
          <p:cNvSpPr>
            <a:spLocks noGrp="1"/>
          </p:cNvSpPr>
          <p:nvPr>
            <p:ph type="ftr" sz="quarter" idx="11"/>
          </p:nvPr>
        </p:nvSpPr>
        <p:spPr>
          <a:xfrm>
            <a:off x="3124200" y="6524625"/>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ACC1AAC3-3522-412D-BF2B-AE871CA0DE3C}" type="slidenum">
              <a:rPr lang="fr-FR" altLang="fr-FR" sz="1200" smtClean="0"/>
              <a:pPr/>
              <a:t>20</a:t>
            </a:fld>
            <a:endParaRPr lang="fr-FR" altLang="fr-FR" sz="1200" dirty="0"/>
          </a:p>
        </p:txBody>
      </p:sp>
      <p:sp>
        <p:nvSpPr>
          <p:cNvPr id="27651" name="Text Box 4">
            <a:extLst>
              <a:ext uri="{FF2B5EF4-FFF2-40B4-BE49-F238E27FC236}">
                <a16:creationId xmlns:a16="http://schemas.microsoft.com/office/drawing/2014/main" id="{04BE0192-B595-4829-92D6-FF6B3BF49171}"/>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(1/9)</a:t>
            </a:r>
            <a:endParaRPr lang="fr-FR" altLang="fr-FR" sz="2800" b="1">
              <a:solidFill>
                <a:srgbClr val="FF0000"/>
              </a:solidFill>
            </a:endParaRPr>
          </a:p>
        </p:txBody>
      </p:sp>
      <p:sp>
        <p:nvSpPr>
          <p:cNvPr id="27652" name="Text Box 5">
            <a:extLst>
              <a:ext uri="{FF2B5EF4-FFF2-40B4-BE49-F238E27FC236}">
                <a16:creationId xmlns:a16="http://schemas.microsoft.com/office/drawing/2014/main" id="{370655A2-A971-4EA4-B2BB-436716D3D147}"/>
              </a:ext>
            </a:extLst>
          </p:cNvPr>
          <p:cNvSpPr txBox="1">
            <a:spLocks noChangeArrowheads="1"/>
          </p:cNvSpPr>
          <p:nvPr/>
        </p:nvSpPr>
        <p:spPr bwMode="auto">
          <a:xfrm>
            <a:off x="-252413" y="1196975"/>
            <a:ext cx="4752976"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1. Une machine orientée registres</a:t>
            </a:r>
            <a:endParaRPr lang="fr-FR" altLang="fr-FR" b="1" u="sng">
              <a:solidFill>
                <a:schemeClr val="accent2"/>
              </a:solidFill>
            </a:endParaRPr>
          </a:p>
        </p:txBody>
      </p:sp>
      <p:sp>
        <p:nvSpPr>
          <p:cNvPr id="137222" name="Text Box 6">
            <a:extLst>
              <a:ext uri="{FF2B5EF4-FFF2-40B4-BE49-F238E27FC236}">
                <a16:creationId xmlns:a16="http://schemas.microsoft.com/office/drawing/2014/main" id="{A1768461-B667-435B-9FED-0F5126B902AA}"/>
              </a:ext>
            </a:extLst>
          </p:cNvPr>
          <p:cNvSpPr txBox="1">
            <a:spLocks noChangeArrowheads="1"/>
          </p:cNvSpPr>
          <p:nvPr/>
        </p:nvSpPr>
        <p:spPr bwMode="auto">
          <a:xfrm>
            <a:off x="250825" y="1557338"/>
            <a:ext cx="8642350" cy="4114800"/>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ct val="0"/>
              </a:spcBef>
              <a:defRPr/>
            </a:pPr>
            <a:r>
              <a:rPr lang="fr-BE" altLang="fr-FR" dirty="0"/>
              <a:t>La machine virtuelle d'Android = </a:t>
            </a:r>
            <a:r>
              <a:rPr lang="fr-BE" altLang="fr-FR" sz="2400" b="1" dirty="0" err="1">
                <a:solidFill>
                  <a:srgbClr val="0000FF"/>
                </a:solidFill>
              </a:rPr>
              <a:t>Dalvik</a:t>
            </a:r>
            <a:r>
              <a:rPr lang="fr-BE" altLang="fr-FR" dirty="0"/>
              <a:t> - tout à fait particulière : elle possède une </a:t>
            </a:r>
            <a:r>
              <a:rPr lang="fr-BE" altLang="fr-FR" b="1" dirty="0">
                <a:highlight>
                  <a:srgbClr val="FFFF00"/>
                </a:highlight>
              </a:rPr>
              <a:t>architecture "orientée registres"</a:t>
            </a:r>
            <a:r>
              <a:rPr lang="fr-BE" altLang="fr-FR" dirty="0">
                <a:highlight>
                  <a:srgbClr val="FFFF00"/>
                </a:highlight>
              </a:rPr>
              <a:t> </a:t>
            </a:r>
            <a:r>
              <a:rPr lang="fr-BE" altLang="fr-FR" dirty="0"/>
              <a:t>[</a:t>
            </a:r>
            <a:r>
              <a:rPr lang="fr-BE" altLang="fr-FR" i="1" dirty="0" err="1"/>
              <a:t>register-based</a:t>
            </a:r>
            <a:r>
              <a:rPr lang="fr-BE" altLang="fr-FR" i="1" dirty="0"/>
              <a:t> architecture</a:t>
            </a:r>
            <a:r>
              <a:rPr lang="fr-BE" altLang="fr-FR" dirty="0"/>
              <a:t>], à l'opposé des JVM classiques à </a:t>
            </a:r>
            <a:r>
              <a:rPr lang="fr-BE" altLang="fr-FR" b="1" dirty="0">
                <a:highlight>
                  <a:srgbClr val="FFFF00"/>
                </a:highlight>
              </a:rPr>
              <a:t>architecture "orientée pile"</a:t>
            </a:r>
            <a:r>
              <a:rPr lang="fr-BE" altLang="fr-FR" dirty="0"/>
              <a:t> ["</a:t>
            </a:r>
            <a:r>
              <a:rPr lang="fr-BE" altLang="fr-FR" i="1" dirty="0"/>
              <a:t>stack machine</a:t>
            </a:r>
            <a:r>
              <a:rPr lang="fr-BE" altLang="fr-FR" dirty="0"/>
              <a:t>"]. </a:t>
            </a:r>
          </a:p>
          <a:p>
            <a:pPr eaLnBrk="1" hangingPunct="1">
              <a:spcBef>
                <a:spcPct val="0"/>
              </a:spcBef>
              <a:defRPr/>
            </a:pPr>
            <a:endParaRPr lang="fr-BE" altLang="fr-FR" dirty="0"/>
          </a:p>
          <a:p>
            <a:pPr eaLnBrk="1" hangingPunct="1">
              <a:spcBef>
                <a:spcPct val="0"/>
              </a:spcBef>
              <a:defRPr/>
            </a:pPr>
            <a:r>
              <a:rPr lang="fr-BE" altLang="fr-FR" dirty="0"/>
              <a:t>La différence entre les deux se marque particulièrement pour les instructions de haut niveau qui manipulent des données et qu'il faut convertir en langage machine:</a:t>
            </a:r>
          </a:p>
          <a:p>
            <a:pPr eaLnBrk="1" hangingPunct="1">
              <a:spcBef>
                <a:spcPct val="0"/>
              </a:spcBef>
              <a:defRPr/>
            </a:pPr>
            <a:endParaRPr lang="fr-BE" altLang="fr-FR" dirty="0"/>
          </a:p>
          <a:p>
            <a:pPr eaLnBrk="1" hangingPunct="1">
              <a:spcBef>
                <a:spcPct val="0"/>
              </a:spcBef>
              <a:buFont typeface="Symbol" panose="05050102010706020507" pitchFamily="18" charset="2"/>
              <a:buChar char="¨"/>
              <a:defRPr/>
            </a:pPr>
            <a:r>
              <a:rPr lang="fr-BE" altLang="fr-FR" dirty="0"/>
              <a:t> </a:t>
            </a:r>
            <a:r>
              <a:rPr lang="fr-BE" altLang="fr-FR" b="1" dirty="0">
                <a:solidFill>
                  <a:srgbClr val="FF0000"/>
                </a:solidFill>
              </a:rPr>
              <a:t>sur une machine à pile</a:t>
            </a:r>
            <a:r>
              <a:rPr lang="fr-BE" altLang="fr-FR" dirty="0"/>
              <a:t>, le mécanisme automatisé de la pile permet de faire </a:t>
            </a:r>
            <a:r>
              <a:rPr lang="fr-BE" altLang="fr-FR" dirty="0">
                <a:highlight>
                  <a:srgbClr val="FFFF00"/>
                </a:highlight>
              </a:rPr>
              <a:t>l'</a:t>
            </a:r>
            <a:r>
              <a:rPr lang="fr-BE" altLang="fr-FR" u="sng" dirty="0">
                <a:highlight>
                  <a:srgbClr val="FFFF00"/>
                </a:highlight>
              </a:rPr>
              <a:t>économie des adresses</a:t>
            </a:r>
            <a:r>
              <a:rPr lang="fr-BE" altLang="fr-FR" dirty="0">
                <a:highlight>
                  <a:srgbClr val="FFFF00"/>
                </a:highlight>
              </a:rPr>
              <a:t> </a:t>
            </a:r>
            <a:r>
              <a:rPr lang="fr-BE" altLang="fr-FR" dirty="0"/>
              <a:t>dans les instructions machines mais réclame un </a:t>
            </a:r>
            <a:r>
              <a:rPr lang="fr-BE" altLang="fr-FR" u="sng" dirty="0">
                <a:highlight>
                  <a:srgbClr val="FFFF00"/>
                </a:highlight>
              </a:rPr>
              <a:t>nombre plus important d'instructions bas niveau</a:t>
            </a:r>
            <a:r>
              <a:rPr lang="fr-BE" altLang="fr-FR" dirty="0"/>
              <a:t> pour manipuler les données. </a:t>
            </a:r>
          </a:p>
          <a:p>
            <a:pPr eaLnBrk="1" hangingPunct="1">
              <a:spcBef>
                <a:spcPct val="0"/>
              </a:spcBef>
              <a:buFont typeface="Symbol" panose="05050102010706020507" pitchFamily="18" charset="2"/>
              <a:buChar char="¨"/>
              <a:defRPr/>
            </a:pPr>
            <a:r>
              <a:rPr lang="fr-BE" altLang="fr-FR" dirty="0"/>
              <a:t> </a:t>
            </a:r>
            <a:r>
              <a:rPr lang="fr-BE" altLang="fr-FR" b="1" dirty="0">
                <a:solidFill>
                  <a:srgbClr val="FF0000"/>
                </a:solidFill>
              </a:rPr>
              <a:t>sur une machine à registres</a:t>
            </a:r>
            <a:r>
              <a:rPr lang="fr-BE" altLang="fr-FR" dirty="0"/>
              <a:t>, les instructions bas niveau </a:t>
            </a:r>
            <a:r>
              <a:rPr lang="fr-BE" altLang="fr-FR" u="sng" dirty="0">
                <a:highlight>
                  <a:srgbClr val="FFFF00"/>
                </a:highlight>
              </a:rPr>
              <a:t>contiennent directement les adresses des registres</a:t>
            </a:r>
            <a:r>
              <a:rPr lang="fr-BE" altLang="fr-FR" dirty="0"/>
              <a:t> source et destination mais, par le fait même, sont </a:t>
            </a:r>
            <a:r>
              <a:rPr lang="fr-BE" altLang="fr-FR" u="sng" dirty="0">
                <a:highlight>
                  <a:srgbClr val="FFFF00"/>
                </a:highlight>
              </a:rPr>
              <a:t>plus longues</a:t>
            </a:r>
            <a:r>
              <a:rPr lang="fr-BE" altLang="fr-FR" dirty="0">
                <a:highlight>
                  <a:srgbClr val="FFFF00"/>
                </a:highlight>
              </a:rPr>
              <a:t>. </a:t>
            </a:r>
            <a:endParaRPr lang="fr-FR" altLang="fr-FR" dirty="0">
              <a:highlight>
                <a:srgbClr val="FFFF00"/>
              </a:highlight>
            </a:endParaRPr>
          </a:p>
        </p:txBody>
      </p:sp>
      <p:sp>
        <p:nvSpPr>
          <p:cNvPr id="137223" name="Text Box 7">
            <a:extLst>
              <a:ext uri="{FF2B5EF4-FFF2-40B4-BE49-F238E27FC236}">
                <a16:creationId xmlns:a16="http://schemas.microsoft.com/office/drawing/2014/main" id="{ABC519CE-292C-40CA-BC90-B42229ABF731}"/>
              </a:ext>
            </a:extLst>
          </p:cNvPr>
          <p:cNvSpPr txBox="1">
            <a:spLocks noChangeArrowheads="1"/>
          </p:cNvSpPr>
          <p:nvPr/>
        </p:nvSpPr>
        <p:spPr bwMode="auto">
          <a:xfrm>
            <a:off x="161925" y="5726468"/>
            <a:ext cx="8820150"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sym typeface="Wingdings" panose="05000000000000000000" pitchFamily="2" charset="2"/>
              </a:rPr>
              <a:t> </a:t>
            </a:r>
            <a:r>
              <a:rPr lang="fr-BE" altLang="fr-FR" dirty="0" err="1"/>
              <a:t>Dalvik</a:t>
            </a:r>
            <a:r>
              <a:rPr lang="fr-BE" altLang="fr-FR" dirty="0"/>
              <a:t> a été développée notamment pour permettre aux </a:t>
            </a:r>
            <a:r>
              <a:rPr lang="fr-BE" altLang="fr-FR" b="1" dirty="0">
                <a:solidFill>
                  <a:schemeClr val="accent2"/>
                </a:solidFill>
              </a:rPr>
              <a:t>appareils peu puissants</a:t>
            </a:r>
            <a:r>
              <a:rPr lang="fr-BE" altLang="fr-FR" dirty="0"/>
              <a:t> de </a:t>
            </a:r>
            <a:r>
              <a:rPr lang="fr-BE" altLang="fr-FR" b="1" dirty="0"/>
              <a:t>faire tourner plusieurs applications simultanément</a:t>
            </a:r>
            <a:r>
              <a:rPr lang="fr-BE" altLang="fr-FR" dirty="0"/>
              <a:t>. </a:t>
            </a:r>
            <a:endParaRPr lang="fr-FR" altLang="fr-FR"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37222">
                                            <p:txEl>
                                              <p:pRg st="0" end="0"/>
                                            </p:txEl>
                                          </p:spTgt>
                                        </p:tgtEl>
                                        <p:attrNameLst>
                                          <p:attrName>style.visibility</p:attrName>
                                        </p:attrNameLst>
                                      </p:cBhvr>
                                      <p:to>
                                        <p:strVal val="visible"/>
                                      </p:to>
                                    </p:set>
                                    <p:anim calcmode="lin" valueType="num">
                                      <p:cBhvr additive="base">
                                        <p:cTn id="7" dur="500" fill="hold"/>
                                        <p:tgtEl>
                                          <p:spTgt spid="13722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72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137222">
                                            <p:txEl>
                                              <p:pRg st="2" end="2"/>
                                            </p:txEl>
                                          </p:spTgt>
                                        </p:tgtEl>
                                        <p:attrNameLst>
                                          <p:attrName>style.visibility</p:attrName>
                                        </p:attrNameLst>
                                      </p:cBhvr>
                                      <p:to>
                                        <p:strVal val="visible"/>
                                      </p:to>
                                    </p:set>
                                    <p:animEffect transition="in" filter="checkerboard(across)">
                                      <p:cBhvr>
                                        <p:cTn id="13" dur="500"/>
                                        <p:tgtEl>
                                          <p:spTgt spid="137222">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37222">
                                            <p:txEl>
                                              <p:pRg st="4" end="4"/>
                                            </p:txEl>
                                          </p:spTgt>
                                        </p:tgtEl>
                                        <p:attrNameLst>
                                          <p:attrName>style.visibility</p:attrName>
                                        </p:attrNameLst>
                                      </p:cBhvr>
                                      <p:to>
                                        <p:strVal val="visible"/>
                                      </p:to>
                                    </p:set>
                                    <p:anim calcmode="lin" valueType="num">
                                      <p:cBhvr additive="base">
                                        <p:cTn id="18" dur="500" fill="hold"/>
                                        <p:tgtEl>
                                          <p:spTgt spid="137222">
                                            <p:txEl>
                                              <p:pRg st="4" end="4"/>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3722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nodeType="clickEffect">
                                  <p:stCondLst>
                                    <p:cond delay="0"/>
                                  </p:stCondLst>
                                  <p:childTnLst>
                                    <p:set>
                                      <p:cBhvr>
                                        <p:cTn id="23" dur="1" fill="hold">
                                          <p:stCondLst>
                                            <p:cond delay="0"/>
                                          </p:stCondLst>
                                        </p:cTn>
                                        <p:tgtEl>
                                          <p:spTgt spid="137222">
                                            <p:txEl>
                                              <p:pRg st="5" end="5"/>
                                            </p:txEl>
                                          </p:spTgt>
                                        </p:tgtEl>
                                        <p:attrNameLst>
                                          <p:attrName>style.visibility</p:attrName>
                                        </p:attrNameLst>
                                      </p:cBhvr>
                                      <p:to>
                                        <p:strVal val="visible"/>
                                      </p:to>
                                    </p:set>
                                    <p:anim calcmode="lin" valueType="num">
                                      <p:cBhvr additive="base">
                                        <p:cTn id="24" dur="500" fill="hold"/>
                                        <p:tgtEl>
                                          <p:spTgt spid="137222">
                                            <p:txEl>
                                              <p:pRg st="5" end="5"/>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722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7223"/>
                                        </p:tgtEl>
                                        <p:attrNameLst>
                                          <p:attrName>style.visibility</p:attrName>
                                        </p:attrNameLst>
                                      </p:cBhvr>
                                      <p:to>
                                        <p:strVal val="visible"/>
                                      </p:to>
                                    </p:set>
                                    <p:animEffect transition="in" filter="dissolve">
                                      <p:cBhvr>
                                        <p:cTn id="30" dur="500"/>
                                        <p:tgtEl>
                                          <p:spTgt spid="137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ce réservé du pied de page 3">
            <a:extLst>
              <a:ext uri="{FF2B5EF4-FFF2-40B4-BE49-F238E27FC236}">
                <a16:creationId xmlns:a16="http://schemas.microsoft.com/office/drawing/2014/main" id="{B56927AC-2605-4B47-9761-1A47AE20460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77CF42A3-3062-4828-B3F0-A2CB498B25DA}" type="slidenum">
              <a:rPr lang="fr-FR" altLang="fr-FR" sz="1200" smtClean="0"/>
              <a:pPr/>
              <a:t>21</a:t>
            </a:fld>
            <a:endParaRPr lang="fr-FR" altLang="fr-FR" sz="1200" dirty="0"/>
          </a:p>
        </p:txBody>
      </p:sp>
      <p:sp>
        <p:nvSpPr>
          <p:cNvPr id="28675" name="Text Box 4">
            <a:extLst>
              <a:ext uri="{FF2B5EF4-FFF2-40B4-BE49-F238E27FC236}">
                <a16:creationId xmlns:a16="http://schemas.microsoft.com/office/drawing/2014/main" id="{2C46F5A6-0A8B-4BAC-8626-C91C59EDDD2E}"/>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(1/9)</a:t>
            </a:r>
            <a:endParaRPr lang="fr-FR" altLang="fr-FR" sz="2800" b="1">
              <a:solidFill>
                <a:srgbClr val="FF0000"/>
              </a:solidFill>
            </a:endParaRPr>
          </a:p>
        </p:txBody>
      </p:sp>
      <p:sp>
        <p:nvSpPr>
          <p:cNvPr id="137222" name="Text Box 6">
            <a:extLst>
              <a:ext uri="{FF2B5EF4-FFF2-40B4-BE49-F238E27FC236}">
                <a16:creationId xmlns:a16="http://schemas.microsoft.com/office/drawing/2014/main" id="{13BC26BD-8563-4936-BA4E-A2F71537626A}"/>
              </a:ext>
            </a:extLst>
          </p:cNvPr>
          <p:cNvSpPr txBox="1">
            <a:spLocks noChangeArrowheads="1"/>
          </p:cNvSpPr>
          <p:nvPr/>
        </p:nvSpPr>
        <p:spPr bwMode="auto">
          <a:xfrm>
            <a:off x="250825" y="1556792"/>
            <a:ext cx="8642350" cy="8094524"/>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ct val="0"/>
              </a:spcBef>
              <a:defRPr/>
            </a:pPr>
            <a:r>
              <a:rPr lang="fr-BE" altLang="fr-FR" b="1" dirty="0"/>
              <a:t>Architecture "orientée pile"</a:t>
            </a:r>
            <a:r>
              <a:rPr lang="fr-BE" altLang="fr-FR" dirty="0"/>
              <a:t> ["</a:t>
            </a:r>
            <a:r>
              <a:rPr lang="fr-BE" altLang="fr-FR" i="1" dirty="0"/>
              <a:t>stack machine</a:t>
            </a:r>
            <a:r>
              <a:rPr lang="fr-BE" altLang="fr-FR" dirty="0"/>
              <a:t>"]. </a:t>
            </a:r>
          </a:p>
          <a:p>
            <a:pPr eaLnBrk="1" hangingPunct="1">
              <a:spcBef>
                <a:spcPct val="0"/>
              </a:spcBef>
              <a:defRPr/>
            </a:pPr>
            <a:endParaRPr lang="fr-BE" altLang="fr-FR" dirty="0"/>
          </a:p>
          <a:p>
            <a:pPr eaLnBrk="1" hangingPunct="1">
              <a:spcBef>
                <a:spcPct val="0"/>
              </a:spcBef>
              <a:defRPr/>
            </a:pPr>
            <a:r>
              <a:rPr lang="fr-BE" altLang="fr-FR" dirty="0"/>
              <a:t> Exemple:  </a:t>
            </a:r>
            <a:r>
              <a:rPr lang="fr-BE" altLang="fr-FR" dirty="0">
                <a:highlight>
                  <a:srgbClr val="808000"/>
                </a:highlight>
              </a:rPr>
              <a:t>a  </a:t>
            </a:r>
            <a:r>
              <a:rPr lang="fr-BE" altLang="fr-FR" dirty="0">
                <a:highlight>
                  <a:srgbClr val="FF00FF"/>
                </a:highlight>
              </a:rPr>
              <a:t>b  </a:t>
            </a:r>
            <a:r>
              <a:rPr lang="fr-BE" altLang="fr-FR" dirty="0">
                <a:highlight>
                  <a:srgbClr val="00FF00"/>
                </a:highlight>
              </a:rPr>
              <a:t>+ </a:t>
            </a:r>
            <a:r>
              <a:rPr lang="fr-BE" altLang="fr-FR" dirty="0">
                <a:highlight>
                  <a:srgbClr val="FF6600"/>
                </a:highlight>
              </a:rPr>
              <a:t>c  </a:t>
            </a:r>
            <a:r>
              <a:rPr lang="fr-BE" altLang="fr-FR" dirty="0">
                <a:highlight>
                  <a:srgbClr val="008080"/>
                </a:highlight>
              </a:rPr>
              <a:t>*  </a:t>
            </a:r>
            <a:r>
              <a:rPr lang="fr-BE" altLang="fr-FR" dirty="0"/>
              <a:t>   (équivalent à (</a:t>
            </a:r>
            <a:r>
              <a:rPr lang="fr-BE" altLang="fr-FR" dirty="0" err="1"/>
              <a:t>a+b</a:t>
            </a:r>
            <a:r>
              <a:rPr lang="fr-BE" altLang="fr-FR" dirty="0"/>
              <a:t>).c)</a:t>
            </a:r>
          </a:p>
          <a:p>
            <a:pPr eaLnBrk="1" hangingPunct="1">
              <a:spcBef>
                <a:spcPct val="0"/>
              </a:spcBef>
              <a:defRPr/>
            </a:pPr>
            <a:endParaRPr lang="fr-BE" altLang="fr-FR" dirty="0"/>
          </a:p>
          <a:p>
            <a:pPr marL="342900" indent="-342900" eaLnBrk="1" hangingPunct="1">
              <a:spcBef>
                <a:spcPct val="0"/>
              </a:spcBef>
              <a:buFont typeface="Arial" panose="020B0604020202020204" pitchFamily="34" charset="0"/>
              <a:buChar char="•"/>
              <a:defRPr/>
            </a:pPr>
            <a:r>
              <a:rPr lang="fr-BE" altLang="fr-FR" dirty="0"/>
              <a:t>J’empile l’opérante </a:t>
            </a:r>
            <a:r>
              <a:rPr lang="fr-BE" altLang="fr-FR" dirty="0">
                <a:highlight>
                  <a:srgbClr val="808000"/>
                </a:highlight>
              </a:rPr>
              <a:t>(a)</a:t>
            </a:r>
            <a:r>
              <a:rPr lang="fr-BE" altLang="fr-FR" dirty="0"/>
              <a:t> , suivi de l’opérante </a:t>
            </a:r>
            <a:r>
              <a:rPr lang="fr-BE" altLang="fr-FR" dirty="0">
                <a:highlight>
                  <a:srgbClr val="FF00FF"/>
                </a:highlight>
              </a:rPr>
              <a:t>(b)</a:t>
            </a:r>
            <a:r>
              <a:rPr lang="fr-BE" altLang="fr-FR" dirty="0"/>
              <a:t>, </a:t>
            </a:r>
          </a:p>
          <a:p>
            <a:pPr marL="342900" indent="-342900" eaLnBrk="1" hangingPunct="1">
              <a:spcBef>
                <a:spcPct val="0"/>
              </a:spcBef>
              <a:buFont typeface="Arial" panose="020B0604020202020204" pitchFamily="34" charset="0"/>
              <a:buChar char="•"/>
              <a:defRPr/>
            </a:pPr>
            <a:r>
              <a:rPr lang="fr-BE" altLang="fr-FR" dirty="0"/>
              <a:t>on arrive sur un opérateur </a:t>
            </a:r>
            <a:r>
              <a:rPr lang="fr-BE" altLang="fr-FR" dirty="0">
                <a:highlight>
                  <a:srgbClr val="00FF00"/>
                </a:highlight>
              </a:rPr>
              <a:t>(+)</a:t>
            </a:r>
            <a:r>
              <a:rPr lang="fr-BE" altLang="fr-FR" dirty="0"/>
              <a:t> =&gt; on dépile, récupération de a et b et on effectue le </a:t>
            </a:r>
            <a:r>
              <a:rPr lang="fr-BE" altLang="fr-FR" dirty="0">
                <a:highlight>
                  <a:srgbClr val="00FF00"/>
                </a:highlight>
              </a:rPr>
              <a:t>(+)</a:t>
            </a:r>
            <a:r>
              <a:rPr lang="fr-BE" altLang="fr-FR" dirty="0"/>
              <a:t>.</a:t>
            </a:r>
          </a:p>
          <a:p>
            <a:pPr marL="342900" indent="-342900" eaLnBrk="1" hangingPunct="1">
              <a:spcBef>
                <a:spcPct val="0"/>
              </a:spcBef>
              <a:buFont typeface="Arial" panose="020B0604020202020204" pitchFamily="34" charset="0"/>
              <a:buChar char="•"/>
              <a:defRPr/>
            </a:pPr>
            <a:r>
              <a:rPr lang="fr-BE" altLang="fr-FR" dirty="0"/>
              <a:t>J’empile le résultat obtenu (</a:t>
            </a:r>
            <a:r>
              <a:rPr lang="fr-BE" altLang="fr-FR" dirty="0" err="1"/>
              <a:t>a+b</a:t>
            </a:r>
            <a:r>
              <a:rPr lang="fr-BE" altLang="fr-FR" dirty="0"/>
              <a:t>)</a:t>
            </a:r>
          </a:p>
          <a:p>
            <a:pPr marL="342900" indent="-342900" eaLnBrk="1" hangingPunct="1">
              <a:spcBef>
                <a:spcPct val="0"/>
              </a:spcBef>
              <a:buFont typeface="Arial" panose="020B0604020202020204" pitchFamily="34" charset="0"/>
              <a:buChar char="•"/>
              <a:defRPr/>
            </a:pPr>
            <a:r>
              <a:rPr lang="fr-BE" altLang="fr-FR" dirty="0"/>
              <a:t>J’empile l’opérante </a:t>
            </a:r>
            <a:r>
              <a:rPr lang="fr-BE" altLang="fr-FR" dirty="0">
                <a:highlight>
                  <a:srgbClr val="FF6600"/>
                </a:highlight>
              </a:rPr>
              <a:t>(c)</a:t>
            </a:r>
          </a:p>
          <a:p>
            <a:pPr marL="342900" indent="-342900" eaLnBrk="1" hangingPunct="1">
              <a:spcBef>
                <a:spcPct val="0"/>
              </a:spcBef>
              <a:buFont typeface="Arial" panose="020B0604020202020204" pitchFamily="34" charset="0"/>
              <a:buChar char="•"/>
              <a:defRPr/>
            </a:pPr>
            <a:r>
              <a:rPr lang="fr-BE" altLang="fr-FR" dirty="0"/>
              <a:t>Je vois l’opérateur </a:t>
            </a:r>
            <a:r>
              <a:rPr lang="fr-BE" altLang="fr-FR" dirty="0">
                <a:highlight>
                  <a:srgbClr val="008080"/>
                </a:highlight>
              </a:rPr>
              <a:t>(*)</a:t>
            </a:r>
            <a:r>
              <a:rPr lang="fr-BE" altLang="fr-FR" dirty="0"/>
              <a:t>  =&gt; on dépile, récupération de c et du résultat (</a:t>
            </a:r>
            <a:r>
              <a:rPr lang="fr-BE" altLang="fr-FR" dirty="0" err="1"/>
              <a:t>a+b</a:t>
            </a:r>
            <a:r>
              <a:rPr lang="fr-BE" altLang="fr-FR" dirty="0"/>
              <a:t>) et on effectue </a:t>
            </a:r>
            <a:r>
              <a:rPr lang="fr-BE" altLang="fr-FR" dirty="0">
                <a:highlight>
                  <a:srgbClr val="008080"/>
                </a:highlight>
              </a:rPr>
              <a:t>(*)</a:t>
            </a:r>
          </a:p>
          <a:p>
            <a:pPr marL="342900" indent="-342900" eaLnBrk="1" hangingPunct="1">
              <a:spcBef>
                <a:spcPct val="0"/>
              </a:spcBef>
              <a:buFont typeface="Arial" panose="020B0604020202020204" pitchFamily="34" charset="0"/>
              <a:buChar char="•"/>
              <a:defRPr/>
            </a:pPr>
            <a:r>
              <a:rPr lang="fr-BE" altLang="fr-FR" dirty="0"/>
              <a:t>Fin (la pile est vide si il n’y a pas d’erreur)</a:t>
            </a:r>
          </a:p>
          <a:p>
            <a:pPr marL="342900" indent="-342900" eaLnBrk="1" hangingPunct="1">
              <a:spcBef>
                <a:spcPct val="0"/>
              </a:spcBef>
              <a:buFont typeface="Arial" panose="020B0604020202020204" pitchFamily="34" charset="0"/>
              <a:buChar char="•"/>
              <a:defRPr/>
            </a:pPr>
            <a:endParaRPr lang="fr-BE" altLang="fr-FR" dirty="0"/>
          </a:p>
          <a:p>
            <a:pPr eaLnBrk="1" hangingPunct="1">
              <a:spcBef>
                <a:spcPct val="0"/>
              </a:spcBef>
              <a:defRPr/>
            </a:pPr>
            <a:r>
              <a:rPr lang="fr-BE" altLang="fr-FR" dirty="0">
                <a:highlight>
                  <a:srgbClr val="FFFF00"/>
                </a:highlight>
              </a:rPr>
              <a:t>Pas besoin d’adressage (économie d’adresses mais exécution de beaucoup d’instructions)</a:t>
            </a:r>
          </a:p>
          <a:p>
            <a:pPr eaLnBrk="1" hangingPunct="1">
              <a:spcBef>
                <a:spcPct val="0"/>
              </a:spcBef>
              <a:defRPr/>
            </a:pPr>
            <a:endParaRPr lang="fr-BE" altLang="fr-FR" dirty="0">
              <a:highlight>
                <a:srgbClr val="008080"/>
              </a:highlight>
            </a:endParaRPr>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endParaRPr lang="fr-BE" altLang="fr-FR" dirty="0"/>
          </a:p>
          <a:p>
            <a:pPr eaLnBrk="1" hangingPunct="1">
              <a:spcBef>
                <a:spcPct val="0"/>
              </a:spcBef>
              <a:defRPr/>
            </a:pPr>
            <a:r>
              <a:rPr lang="fr-BE" altLang="fr-FR" dirty="0"/>
              <a:t> </a:t>
            </a:r>
            <a:endParaRPr lang="fr-FR" altLang="fr-FR" dirty="0"/>
          </a:p>
        </p:txBody>
      </p:sp>
      <p:cxnSp>
        <p:nvCxnSpPr>
          <p:cNvPr id="3" name="Connecteur droit avec flèche 2">
            <a:extLst>
              <a:ext uri="{FF2B5EF4-FFF2-40B4-BE49-F238E27FC236}">
                <a16:creationId xmlns:a16="http://schemas.microsoft.com/office/drawing/2014/main" id="{36005105-2875-4EB5-AE8D-15DCD5A4078D}"/>
              </a:ext>
            </a:extLst>
          </p:cNvPr>
          <p:cNvCxnSpPr/>
          <p:nvPr/>
        </p:nvCxnSpPr>
        <p:spPr bwMode="auto">
          <a:xfrm>
            <a:off x="1476375" y="2636838"/>
            <a:ext cx="93503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37222">
                                            <p:txEl>
                                              <p:pRg st="0" end="0"/>
                                            </p:txEl>
                                          </p:spTgt>
                                        </p:tgtEl>
                                        <p:attrNameLst>
                                          <p:attrName>style.visibility</p:attrName>
                                        </p:attrNameLst>
                                      </p:cBhvr>
                                      <p:to>
                                        <p:strVal val="visible"/>
                                      </p:to>
                                    </p:set>
                                    <p:anim calcmode="lin" valueType="num">
                                      <p:cBhvr additive="base">
                                        <p:cTn id="7" dur="500" fill="hold"/>
                                        <p:tgtEl>
                                          <p:spTgt spid="13722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72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7222">
                                            <p:txEl>
                                              <p:pRg st="2" end="2"/>
                                            </p:txEl>
                                          </p:spTgt>
                                        </p:tgtEl>
                                        <p:attrNameLst>
                                          <p:attrName>style.visibility</p:attrName>
                                        </p:attrNameLst>
                                      </p:cBhvr>
                                      <p:to>
                                        <p:strVal val="visible"/>
                                      </p:to>
                                    </p:set>
                                    <p:anim calcmode="lin" valueType="num">
                                      <p:cBhvr additive="base">
                                        <p:cTn id="13" dur="500" fill="hold"/>
                                        <p:tgtEl>
                                          <p:spTgt spid="137222">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37222">
                                            <p:txEl>
                                              <p:pRg st="2" end="2"/>
                                            </p:txEl>
                                          </p:spTgt>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37222">
                                            <p:txEl>
                                              <p:pRg st="4" end="4"/>
                                            </p:txEl>
                                          </p:spTgt>
                                        </p:tgtEl>
                                        <p:attrNameLst>
                                          <p:attrName>style.visibility</p:attrName>
                                        </p:attrNameLst>
                                      </p:cBhvr>
                                      <p:to>
                                        <p:strVal val="visible"/>
                                      </p:to>
                                    </p:set>
                                    <p:anim calcmode="lin" valueType="num">
                                      <p:cBhvr additive="base">
                                        <p:cTn id="22" dur="500" fill="hold"/>
                                        <p:tgtEl>
                                          <p:spTgt spid="137222">
                                            <p:txEl>
                                              <p:pRg st="4" end="4"/>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722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37222">
                                            <p:txEl>
                                              <p:pRg st="5" end="5"/>
                                            </p:txEl>
                                          </p:spTgt>
                                        </p:tgtEl>
                                        <p:attrNameLst>
                                          <p:attrName>style.visibility</p:attrName>
                                        </p:attrNameLst>
                                      </p:cBhvr>
                                      <p:to>
                                        <p:strVal val="visible"/>
                                      </p:to>
                                    </p:set>
                                    <p:anim calcmode="lin" valueType="num">
                                      <p:cBhvr additive="base">
                                        <p:cTn id="28" dur="500" fill="hold"/>
                                        <p:tgtEl>
                                          <p:spTgt spid="137222">
                                            <p:txEl>
                                              <p:pRg st="5" end="5"/>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722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37222">
                                            <p:txEl>
                                              <p:pRg st="6" end="6"/>
                                            </p:txEl>
                                          </p:spTgt>
                                        </p:tgtEl>
                                        <p:attrNameLst>
                                          <p:attrName>style.visibility</p:attrName>
                                        </p:attrNameLst>
                                      </p:cBhvr>
                                      <p:to>
                                        <p:strVal val="visible"/>
                                      </p:to>
                                    </p:set>
                                    <p:anim calcmode="lin" valueType="num">
                                      <p:cBhvr additive="base">
                                        <p:cTn id="34" dur="500" fill="hold"/>
                                        <p:tgtEl>
                                          <p:spTgt spid="137222">
                                            <p:txEl>
                                              <p:pRg st="6" end="6"/>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722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37222">
                                            <p:txEl>
                                              <p:pRg st="7" end="7"/>
                                            </p:txEl>
                                          </p:spTgt>
                                        </p:tgtEl>
                                        <p:attrNameLst>
                                          <p:attrName>style.visibility</p:attrName>
                                        </p:attrNameLst>
                                      </p:cBhvr>
                                      <p:to>
                                        <p:strVal val="visible"/>
                                      </p:to>
                                    </p:set>
                                    <p:anim calcmode="lin" valueType="num">
                                      <p:cBhvr additive="base">
                                        <p:cTn id="40" dur="500" fill="hold"/>
                                        <p:tgtEl>
                                          <p:spTgt spid="137222">
                                            <p:txEl>
                                              <p:pRg st="7" end="7"/>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3722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37222">
                                            <p:txEl>
                                              <p:pRg st="8" end="8"/>
                                            </p:txEl>
                                          </p:spTgt>
                                        </p:tgtEl>
                                        <p:attrNameLst>
                                          <p:attrName>style.visibility</p:attrName>
                                        </p:attrNameLst>
                                      </p:cBhvr>
                                      <p:to>
                                        <p:strVal val="visible"/>
                                      </p:to>
                                    </p:set>
                                    <p:anim calcmode="lin" valueType="num">
                                      <p:cBhvr additive="base">
                                        <p:cTn id="46" dur="500" fill="hold"/>
                                        <p:tgtEl>
                                          <p:spTgt spid="137222">
                                            <p:txEl>
                                              <p:pRg st="8" end="8"/>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722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137222">
                                            <p:txEl>
                                              <p:pRg st="9" end="9"/>
                                            </p:txEl>
                                          </p:spTgt>
                                        </p:tgtEl>
                                        <p:attrNameLst>
                                          <p:attrName>style.visibility</p:attrName>
                                        </p:attrNameLst>
                                      </p:cBhvr>
                                      <p:to>
                                        <p:strVal val="visible"/>
                                      </p:to>
                                    </p:set>
                                    <p:anim calcmode="lin" valueType="num">
                                      <p:cBhvr additive="base">
                                        <p:cTn id="52" dur="500" fill="hold"/>
                                        <p:tgtEl>
                                          <p:spTgt spid="137222">
                                            <p:txEl>
                                              <p:pRg st="9" end="9"/>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3722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nodeType="clickEffect">
                                  <p:stCondLst>
                                    <p:cond delay="0"/>
                                  </p:stCondLst>
                                  <p:childTnLst>
                                    <p:set>
                                      <p:cBhvr>
                                        <p:cTn id="57" dur="1" fill="hold">
                                          <p:stCondLst>
                                            <p:cond delay="0"/>
                                          </p:stCondLst>
                                        </p:cTn>
                                        <p:tgtEl>
                                          <p:spTgt spid="137222">
                                            <p:txEl>
                                              <p:pRg st="11" end="11"/>
                                            </p:txEl>
                                          </p:spTgt>
                                        </p:tgtEl>
                                        <p:attrNameLst>
                                          <p:attrName>style.visibility</p:attrName>
                                        </p:attrNameLst>
                                      </p:cBhvr>
                                      <p:to>
                                        <p:strVal val="visible"/>
                                      </p:to>
                                    </p:set>
                                    <p:anim calcmode="lin" valueType="num">
                                      <p:cBhvr additive="base">
                                        <p:cTn id="58" dur="500" fill="hold"/>
                                        <p:tgtEl>
                                          <p:spTgt spid="137222">
                                            <p:txEl>
                                              <p:pRg st="11" end="11"/>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37222">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137222">
                                            <p:txEl>
                                              <p:pRg st="22" end="22"/>
                                            </p:txEl>
                                          </p:spTgt>
                                        </p:tgtEl>
                                        <p:attrNameLst>
                                          <p:attrName>style.visibility</p:attrName>
                                        </p:attrNameLst>
                                      </p:cBhvr>
                                      <p:to>
                                        <p:strVal val="visible"/>
                                      </p:to>
                                    </p:set>
                                    <p:anim calcmode="lin" valueType="num">
                                      <p:cBhvr additive="base">
                                        <p:cTn id="64" dur="500" fill="hold"/>
                                        <p:tgtEl>
                                          <p:spTgt spid="137222">
                                            <p:txEl>
                                              <p:pRg st="22" end="22"/>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37222">
                                            <p:txEl>
                                              <p:pRg st="22" end="2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u pied de page 3">
            <a:extLst>
              <a:ext uri="{FF2B5EF4-FFF2-40B4-BE49-F238E27FC236}">
                <a16:creationId xmlns:a16="http://schemas.microsoft.com/office/drawing/2014/main" id="{D31B0C80-CBD6-4079-9B1A-8C274C81A441}"/>
              </a:ext>
            </a:extLst>
          </p:cNvPr>
          <p:cNvSpPr>
            <a:spLocks noGrp="1"/>
          </p:cNvSpPr>
          <p:nvPr>
            <p:ph type="ftr" sz="quarter" idx="11"/>
          </p:nvPr>
        </p:nvSpPr>
        <p:spPr>
          <a:xfrm>
            <a:off x="3124200" y="6612530"/>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2BA13A4E-5254-4331-815D-EDC7DA4D83C9}" type="slidenum">
              <a:rPr lang="fr-FR" altLang="fr-FR" sz="1200" smtClean="0"/>
              <a:pPr/>
              <a:t>22</a:t>
            </a:fld>
            <a:endParaRPr lang="fr-FR" altLang="fr-FR" sz="1200" dirty="0"/>
          </a:p>
        </p:txBody>
      </p:sp>
      <p:sp>
        <p:nvSpPr>
          <p:cNvPr id="29699" name="Text Box 4">
            <a:extLst>
              <a:ext uri="{FF2B5EF4-FFF2-40B4-BE49-F238E27FC236}">
                <a16:creationId xmlns:a16="http://schemas.microsoft.com/office/drawing/2014/main" id="{EFA6C052-C9E3-4658-B928-E84BA2876426}"/>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(2/9)</a:t>
            </a:r>
            <a:endParaRPr lang="fr-FR" altLang="fr-FR" sz="2800" b="1">
              <a:solidFill>
                <a:srgbClr val="FF0000"/>
              </a:solidFill>
            </a:endParaRPr>
          </a:p>
        </p:txBody>
      </p:sp>
      <p:sp>
        <p:nvSpPr>
          <p:cNvPr id="29700" name="Text Box 5">
            <a:extLst>
              <a:ext uri="{FF2B5EF4-FFF2-40B4-BE49-F238E27FC236}">
                <a16:creationId xmlns:a16="http://schemas.microsoft.com/office/drawing/2014/main" id="{2A3EC318-B2AE-4EA6-BCBD-0F309892D079}"/>
              </a:ext>
            </a:extLst>
          </p:cNvPr>
          <p:cNvSpPr txBox="1">
            <a:spLocks noChangeArrowheads="1"/>
          </p:cNvSpPr>
          <p:nvPr/>
        </p:nvSpPr>
        <p:spPr bwMode="auto">
          <a:xfrm>
            <a:off x="-252413" y="1196975"/>
            <a:ext cx="4752976"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2. Un bytecode particulier</a:t>
            </a:r>
            <a:endParaRPr lang="fr-FR" altLang="fr-FR" b="1" u="sng">
              <a:solidFill>
                <a:schemeClr val="accent2"/>
              </a:solidFill>
            </a:endParaRPr>
          </a:p>
        </p:txBody>
      </p:sp>
      <p:sp>
        <p:nvSpPr>
          <p:cNvPr id="138246" name="Text Box 6">
            <a:extLst>
              <a:ext uri="{FF2B5EF4-FFF2-40B4-BE49-F238E27FC236}">
                <a16:creationId xmlns:a16="http://schemas.microsoft.com/office/drawing/2014/main" id="{FE16FC9B-57B4-446B-910B-95F03A757284}"/>
              </a:ext>
            </a:extLst>
          </p:cNvPr>
          <p:cNvSpPr txBox="1">
            <a:spLocks noChangeArrowheads="1"/>
          </p:cNvSpPr>
          <p:nvPr/>
        </p:nvSpPr>
        <p:spPr bwMode="auto">
          <a:xfrm>
            <a:off x="250825" y="1557338"/>
            <a:ext cx="8713788" cy="4422775"/>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ct val="30000"/>
              </a:spcBef>
              <a:defRPr/>
            </a:pPr>
            <a:r>
              <a:rPr lang="fr-BE" altLang="fr-FR" dirty="0"/>
              <a:t>La JVM </a:t>
            </a:r>
            <a:r>
              <a:rPr lang="fr-BE" altLang="fr-FR" dirty="0" err="1"/>
              <a:t>Dalvik</a:t>
            </a:r>
            <a:r>
              <a:rPr lang="fr-BE" altLang="fr-FR" dirty="0"/>
              <a:t> ne consomme </a:t>
            </a:r>
            <a:r>
              <a:rPr lang="fr-BE" altLang="fr-FR" dirty="0">
                <a:highlight>
                  <a:srgbClr val="FFFF00"/>
                </a:highlight>
              </a:rPr>
              <a:t>pas du </a:t>
            </a:r>
            <a:r>
              <a:rPr lang="fr-BE" altLang="fr-FR" dirty="0" err="1">
                <a:highlight>
                  <a:srgbClr val="FFFF00"/>
                </a:highlight>
              </a:rPr>
              <a:t>bytecode</a:t>
            </a:r>
            <a:r>
              <a:rPr lang="fr-BE" altLang="fr-FR" dirty="0">
                <a:highlight>
                  <a:srgbClr val="FFFF00"/>
                </a:highlight>
              </a:rPr>
              <a:t> classique</a:t>
            </a:r>
            <a:r>
              <a:rPr lang="fr-BE" altLang="fr-FR" dirty="0"/>
              <a:t>, rassemblés en fichiers .</a:t>
            </a:r>
            <a:r>
              <a:rPr lang="fr-BE" altLang="fr-FR" b="1" dirty="0"/>
              <a:t>class</a:t>
            </a:r>
            <a:r>
              <a:rPr lang="fr-BE" altLang="fr-FR" dirty="0"/>
              <a:t>, mais exécute des applications converties en un </a:t>
            </a:r>
            <a:r>
              <a:rPr lang="fr-BE" altLang="fr-FR" dirty="0">
                <a:highlight>
                  <a:srgbClr val="FFFF00"/>
                </a:highlight>
              </a:rPr>
              <a:t>fichier .</a:t>
            </a:r>
            <a:r>
              <a:rPr lang="fr-BE" altLang="fr-FR" b="1" dirty="0" err="1">
                <a:solidFill>
                  <a:schemeClr val="accent2"/>
                </a:solidFill>
                <a:highlight>
                  <a:srgbClr val="FFFF00"/>
                </a:highlight>
              </a:rPr>
              <a:t>dex</a:t>
            </a:r>
            <a:r>
              <a:rPr lang="fr-BE" altLang="fr-FR" dirty="0">
                <a:highlight>
                  <a:srgbClr val="FFFF00"/>
                </a:highlight>
              </a:rPr>
              <a:t> (</a:t>
            </a:r>
            <a:r>
              <a:rPr lang="fr-BE" altLang="fr-FR" b="1" dirty="0" err="1">
                <a:highlight>
                  <a:srgbClr val="FFFF00"/>
                </a:highlight>
              </a:rPr>
              <a:t>D</a:t>
            </a:r>
            <a:r>
              <a:rPr lang="fr-BE" altLang="fr-FR" dirty="0" err="1">
                <a:highlight>
                  <a:srgbClr val="FFFF00"/>
                </a:highlight>
              </a:rPr>
              <a:t>alvik</a:t>
            </a:r>
            <a:r>
              <a:rPr lang="fr-BE" altLang="fr-FR" dirty="0">
                <a:highlight>
                  <a:srgbClr val="FFFF00"/>
                </a:highlight>
              </a:rPr>
              <a:t> </a:t>
            </a:r>
            <a:r>
              <a:rPr lang="fr-BE" altLang="fr-FR" b="1" dirty="0" err="1">
                <a:highlight>
                  <a:srgbClr val="FFFF00"/>
                </a:highlight>
              </a:rPr>
              <a:t>EX</a:t>
            </a:r>
            <a:r>
              <a:rPr lang="fr-BE" altLang="fr-FR" dirty="0" err="1">
                <a:highlight>
                  <a:srgbClr val="FFFF00"/>
                </a:highlight>
              </a:rPr>
              <a:t>ecutable</a:t>
            </a:r>
            <a:r>
              <a:rPr lang="fr-BE" altLang="fr-FR" dirty="0">
                <a:highlight>
                  <a:srgbClr val="FFFF00"/>
                </a:highlight>
              </a:rPr>
              <a:t>). </a:t>
            </a:r>
          </a:p>
          <a:p>
            <a:pPr eaLnBrk="1" hangingPunct="1">
              <a:spcBef>
                <a:spcPct val="30000"/>
              </a:spcBef>
              <a:defRPr/>
            </a:pPr>
            <a:r>
              <a:rPr lang="fr-BE" altLang="fr-FR" b="1" dirty="0">
                <a:solidFill>
                  <a:srgbClr val="0000FF"/>
                </a:solidFill>
              </a:rPr>
              <a:t>Ce format </a:t>
            </a:r>
            <a:r>
              <a:rPr lang="fr-BE" altLang="fr-FR" b="1" dirty="0" err="1">
                <a:solidFill>
                  <a:srgbClr val="0000FF"/>
                </a:solidFill>
              </a:rPr>
              <a:t>dex</a:t>
            </a:r>
            <a:r>
              <a:rPr lang="fr-BE" altLang="fr-FR" b="1" dirty="0">
                <a:solidFill>
                  <a:srgbClr val="0000FF"/>
                </a:solidFill>
              </a:rPr>
              <a:t> est plus particulièrement adapté aux mobiles dotés d'un processeur de faible puissance et/ou d'une mémoire centrale limitée</a:t>
            </a:r>
            <a:r>
              <a:rPr lang="fr-BE" altLang="fr-FR" dirty="0"/>
              <a:t>. </a:t>
            </a:r>
          </a:p>
          <a:p>
            <a:pPr eaLnBrk="1" hangingPunct="1">
              <a:spcBef>
                <a:spcPct val="30000"/>
              </a:spcBef>
              <a:defRPr/>
            </a:pPr>
            <a:r>
              <a:rPr lang="fr-BE" altLang="fr-FR" dirty="0"/>
              <a:t>Par exemple, </a:t>
            </a:r>
            <a:r>
              <a:rPr lang="fr-BE" altLang="fr-FR" b="1" i="1" u="sng" dirty="0"/>
              <a:t>les références multiples sont restructurées en des références uniques à un pool</a:t>
            </a:r>
            <a:r>
              <a:rPr lang="fr-BE" altLang="fr-FR" dirty="0"/>
              <a:t>, supprimant ainsi les redondances et allégeant donc l'ensemble produit. </a:t>
            </a:r>
          </a:p>
          <a:p>
            <a:pPr eaLnBrk="1" hangingPunct="1">
              <a:spcBef>
                <a:spcPct val="30000"/>
              </a:spcBef>
              <a:defRPr/>
            </a:pPr>
            <a:r>
              <a:rPr lang="fr-BE" altLang="fr-FR" dirty="0"/>
              <a:t>Le </a:t>
            </a:r>
            <a:r>
              <a:rPr lang="fr-BE" altLang="fr-FR" dirty="0" err="1"/>
              <a:t>bytecode</a:t>
            </a:r>
            <a:r>
              <a:rPr lang="fr-BE" altLang="fr-FR" dirty="0"/>
              <a:t> qui sera fabriqué par le compilateur Java classique est donc converti en un nouveau set d'instructions </a:t>
            </a:r>
            <a:r>
              <a:rPr lang="fr-BE" altLang="fr-FR" dirty="0" err="1"/>
              <a:t>Dalvik</a:t>
            </a:r>
            <a:r>
              <a:rPr lang="fr-BE" altLang="fr-FR" dirty="0"/>
              <a:t> (au moyen d'un outil appelé </a:t>
            </a:r>
            <a:r>
              <a:rPr lang="fr-BE" altLang="fr-FR" b="1" dirty="0">
                <a:solidFill>
                  <a:srgbClr val="FF6600"/>
                </a:solidFill>
              </a:rPr>
              <a:t>dx</a:t>
            </a:r>
            <a:r>
              <a:rPr lang="fr-BE" altLang="fr-FR" dirty="0"/>
              <a:t>) : on parle encore d'"</a:t>
            </a:r>
            <a:r>
              <a:rPr lang="fr-BE" altLang="fr-FR" b="1" dirty="0">
                <a:solidFill>
                  <a:srgbClr val="FF6600"/>
                </a:solidFill>
              </a:rPr>
              <a:t>exécutable </a:t>
            </a:r>
            <a:r>
              <a:rPr lang="fr-BE" altLang="fr-FR" b="1" dirty="0" err="1">
                <a:solidFill>
                  <a:srgbClr val="FF6600"/>
                </a:solidFill>
              </a:rPr>
              <a:t>Dalvik</a:t>
            </a:r>
            <a:r>
              <a:rPr lang="fr-BE" altLang="fr-FR" dirty="0"/>
              <a:t>". </a:t>
            </a:r>
          </a:p>
          <a:p>
            <a:pPr eaLnBrk="1" hangingPunct="1">
              <a:spcBef>
                <a:spcPct val="30000"/>
              </a:spcBef>
              <a:defRPr/>
            </a:pPr>
            <a:r>
              <a:rPr lang="fr-BE" altLang="fr-FR" u="sng" dirty="0"/>
              <a:t>Un tel exécutable peut encore être modifié lors de son installation sur le mobile visé</a:t>
            </a:r>
            <a:r>
              <a:rPr lang="fr-BE" altLang="fr-FR" dirty="0"/>
              <a:t>, ceci dans un but d'optimisation (modification du byte </a:t>
            </a:r>
            <a:r>
              <a:rPr lang="fr-BE" altLang="fr-FR" dirty="0" err="1"/>
              <a:t>order</a:t>
            </a:r>
            <a:r>
              <a:rPr lang="fr-BE" altLang="fr-FR" dirty="0"/>
              <a:t>, éviction de classes non utilisées, </a:t>
            </a:r>
            <a:r>
              <a:rPr lang="fr-BE" altLang="fr-FR" dirty="0" err="1"/>
              <a:t>etc</a:t>
            </a:r>
            <a:r>
              <a:rPr lang="fr-BE" altLang="fr-FR" dirty="0"/>
              <a:t>).</a:t>
            </a:r>
            <a:r>
              <a:rPr lang="fr-FR" altLang="fr-FR" dirty="0"/>
              <a:t> </a:t>
            </a:r>
          </a:p>
        </p:txBody>
      </p:sp>
      <p:sp>
        <p:nvSpPr>
          <p:cNvPr id="29702" name="Text Box 7">
            <a:extLst>
              <a:ext uri="{FF2B5EF4-FFF2-40B4-BE49-F238E27FC236}">
                <a16:creationId xmlns:a16="http://schemas.microsoft.com/office/drawing/2014/main" id="{DE4550A9-3983-44A5-B5F4-E509AAAB91FC}"/>
              </a:ext>
            </a:extLst>
          </p:cNvPr>
          <p:cNvSpPr txBox="1">
            <a:spLocks noChangeArrowheads="1"/>
          </p:cNvSpPr>
          <p:nvPr/>
        </p:nvSpPr>
        <p:spPr bwMode="auto">
          <a:xfrm>
            <a:off x="396081" y="6652218"/>
            <a:ext cx="8208963"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38248" name="Text Box 8">
            <a:extLst>
              <a:ext uri="{FF2B5EF4-FFF2-40B4-BE49-F238E27FC236}">
                <a16:creationId xmlns:a16="http://schemas.microsoft.com/office/drawing/2014/main" id="{1FA5953B-F914-46D3-AA00-BED24C5C8D3B}"/>
              </a:ext>
            </a:extLst>
          </p:cNvPr>
          <p:cNvSpPr txBox="1">
            <a:spLocks noChangeArrowheads="1"/>
          </p:cNvSpPr>
          <p:nvPr/>
        </p:nvSpPr>
        <p:spPr bwMode="auto">
          <a:xfrm>
            <a:off x="250825" y="5891011"/>
            <a:ext cx="8893175"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err="1"/>
              <a:t>Ce"bytecode</a:t>
            </a:r>
            <a:r>
              <a:rPr lang="fr-BE" altLang="fr-FR" dirty="0"/>
              <a:t> </a:t>
            </a:r>
            <a:r>
              <a:rPr lang="fr-BE" altLang="fr-FR" dirty="0" err="1"/>
              <a:t>Dalvik</a:t>
            </a:r>
            <a:r>
              <a:rPr lang="fr-BE" altLang="fr-FR" dirty="0"/>
              <a:t>" est comme toujours traduit à la volée (et mis en cache), selon la méthode dite </a:t>
            </a:r>
            <a:r>
              <a:rPr lang="fr-BE" altLang="fr-FR" b="1" dirty="0">
                <a:solidFill>
                  <a:schemeClr val="accent2"/>
                </a:solidFill>
              </a:rPr>
              <a:t>Just-In-Time</a:t>
            </a:r>
            <a:r>
              <a:rPr lang="fr-BE" altLang="fr-FR" dirty="0"/>
              <a:t> (juste à temps), </a:t>
            </a:r>
            <a:r>
              <a:rPr lang="fr-BE" altLang="fr-FR" b="1" dirty="0"/>
              <a:t>à chaque lancement d'une application</a:t>
            </a:r>
            <a:r>
              <a:rPr lang="fr-BE" altLang="fr-FR" dirty="0"/>
              <a:t>.</a:t>
            </a:r>
            <a:endParaRPr lang="fr-FR" altLang="fr-FR" dirty="0"/>
          </a:p>
        </p:txBody>
      </p:sp>
      <p:sp>
        <p:nvSpPr>
          <p:cNvPr id="2" name="ZoneTexte 1">
            <a:extLst>
              <a:ext uri="{FF2B5EF4-FFF2-40B4-BE49-F238E27FC236}">
                <a16:creationId xmlns:a16="http://schemas.microsoft.com/office/drawing/2014/main" id="{1AE461A7-A168-4283-9D63-A270C3834042}"/>
              </a:ext>
            </a:extLst>
          </p:cNvPr>
          <p:cNvSpPr txBox="1">
            <a:spLocks noChangeArrowheads="1"/>
          </p:cNvSpPr>
          <p:nvPr/>
        </p:nvSpPr>
        <p:spPr bwMode="auto">
          <a:xfrm>
            <a:off x="1943100" y="-26988"/>
            <a:ext cx="7200900" cy="196977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600" dirty="0"/>
              <a:t>Après compilation d’une application Java classique, on obtient une multitude de .class qui seront rassemblées dans un .jar. Pour Android, on compile avec le compilateur du Java classique. Lors de l’installation de l’environnement de développement le JDK est recherché.</a:t>
            </a:r>
          </a:p>
          <a:p>
            <a:endParaRPr lang="fr-FR" altLang="fr-FR" sz="500" dirty="0"/>
          </a:p>
          <a:p>
            <a:r>
              <a:rPr lang="fr-FR" altLang="fr-FR" sz="1600" dirty="0"/>
              <a:t>Les fichiers .class sont remis ensembles pour former un seule fichier .</a:t>
            </a:r>
            <a:r>
              <a:rPr lang="fr-FR" altLang="fr-FR" sz="1600" dirty="0" err="1"/>
              <a:t>dex</a:t>
            </a:r>
            <a:endParaRPr lang="fr-FR" altLang="fr-FR" sz="1600" dirty="0"/>
          </a:p>
          <a:p>
            <a:endParaRPr lang="fr-FR" altLang="fr-FR" sz="500" dirty="0"/>
          </a:p>
          <a:p>
            <a:r>
              <a:rPr lang="fr-FR" altLang="fr-FR" sz="1600" dirty="0"/>
              <a:t>L’APK (Android Package) contient ce fichier .</a:t>
            </a:r>
            <a:r>
              <a:rPr lang="fr-FR" altLang="fr-FR" sz="1600" dirty="0" err="1"/>
              <a:t>dex</a:t>
            </a:r>
            <a:r>
              <a:rPr lang="fr-FR" altLang="fr-FR" sz="1600" dirty="0"/>
              <a:t> + fichiers particuliers (notamment XML)</a:t>
            </a:r>
          </a:p>
        </p:txBody>
      </p:sp>
      <p:sp>
        <p:nvSpPr>
          <p:cNvPr id="3" name="ZoneTexte 2">
            <a:extLst>
              <a:ext uri="{FF2B5EF4-FFF2-40B4-BE49-F238E27FC236}">
                <a16:creationId xmlns:a16="http://schemas.microsoft.com/office/drawing/2014/main" id="{5FE3AE60-97CD-4783-8495-2E64082FE122}"/>
              </a:ext>
            </a:extLst>
          </p:cNvPr>
          <p:cNvSpPr txBox="1">
            <a:spLocks noChangeArrowheads="1"/>
          </p:cNvSpPr>
          <p:nvPr/>
        </p:nvSpPr>
        <p:spPr bwMode="auto">
          <a:xfrm>
            <a:off x="2014538" y="0"/>
            <a:ext cx="7129462" cy="203041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800" dirty="0"/>
              <a:t>Ressemble au « pool des chaînes de caractères constants » utilisé en Java. </a:t>
            </a:r>
          </a:p>
          <a:p>
            <a:r>
              <a:rPr lang="fr-FR" altLang="fr-FR" sz="1800" dirty="0"/>
              <a:t>Même si une chaîne de caractères apparait plusieurs fois dans le code, elle n’existera </a:t>
            </a:r>
            <a:r>
              <a:rPr lang="fr-FR" altLang="fr-FR" sz="1800" b="1" dirty="0"/>
              <a:t>qu’en un seul exemplaire. </a:t>
            </a:r>
            <a:r>
              <a:rPr lang="fr-FR" altLang="fr-FR" sz="1800" dirty="0"/>
              <a:t>Tout le monde pointe donc sur la même chaîne =&gt; l’opérateur </a:t>
            </a:r>
            <a:r>
              <a:rPr lang="fr-FR" altLang="fr-FR" sz="1800" b="1" dirty="0"/>
              <a:t>= =</a:t>
            </a:r>
            <a:r>
              <a:rPr lang="fr-FR" altLang="fr-FR" sz="1800" dirty="0"/>
              <a:t> peut être appliqué sur les chaînes </a:t>
            </a:r>
            <a:r>
              <a:rPr lang="fr-FR" altLang="fr-FR" sz="1800"/>
              <a:t>de caractères </a:t>
            </a:r>
            <a:r>
              <a:rPr lang="fr-FR" altLang="fr-FR" sz="1800" dirty="0"/>
              <a:t>(c’est la seule exception, si non on utilise « </a:t>
            </a:r>
            <a:r>
              <a:rPr lang="fr-FR" altLang="fr-FR" sz="1800" b="1" dirty="0" err="1"/>
              <a:t>equal</a:t>
            </a:r>
            <a:r>
              <a:rPr lang="fr-FR" altLang="fr-FR" sz="1800" dirty="0"/>
              <a:t> » afin de comparer les </a:t>
            </a:r>
            <a:r>
              <a:rPr lang="fr-FR" altLang="fr-FR" sz="1800" dirty="0" err="1"/>
              <a:t>référerences</a:t>
            </a:r>
            <a:r>
              <a:rPr lang="fr-FR" altLang="fr-FR" sz="1800" dirty="0"/>
              <a:t> de deux objets.</a:t>
            </a:r>
          </a:p>
          <a:p>
            <a:endParaRPr lang="fr-FR" altLang="fr-FR"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8248"/>
                                        </p:tgtEl>
                                        <p:attrNameLst>
                                          <p:attrName>style.visibility</p:attrName>
                                        </p:attrNameLst>
                                      </p:cBhvr>
                                      <p:to>
                                        <p:strVal val="visible"/>
                                      </p:to>
                                    </p:set>
                                    <p:animEffect transition="in" filter="dissolve">
                                      <p:cBhvr>
                                        <p:cTn id="17" dur="500"/>
                                        <p:tgtEl>
                                          <p:spTgt spid="138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8" grpId="0"/>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u pied de page 3">
            <a:extLst>
              <a:ext uri="{FF2B5EF4-FFF2-40B4-BE49-F238E27FC236}">
                <a16:creationId xmlns:a16="http://schemas.microsoft.com/office/drawing/2014/main" id="{F3123D0C-1485-41FE-82F6-B228D3DB6177}"/>
              </a:ext>
            </a:extLst>
          </p:cNvPr>
          <p:cNvSpPr>
            <a:spLocks noGrp="1"/>
          </p:cNvSpPr>
          <p:nvPr>
            <p:ph type="ftr" sz="quarter" idx="11"/>
          </p:nvPr>
        </p:nvSpPr>
        <p:spPr>
          <a:xfrm>
            <a:off x="3146081" y="6577357"/>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132885F-46BE-448C-98E7-4C3A0D30A151}" type="slidenum">
              <a:rPr lang="fr-FR" altLang="fr-FR" sz="1200" smtClean="0"/>
              <a:pPr/>
              <a:t>23</a:t>
            </a:fld>
            <a:endParaRPr lang="fr-FR" altLang="fr-FR" sz="1200" dirty="0"/>
          </a:p>
        </p:txBody>
      </p:sp>
      <p:sp>
        <p:nvSpPr>
          <p:cNvPr id="30723" name="Text Box 4">
            <a:extLst>
              <a:ext uri="{FF2B5EF4-FFF2-40B4-BE49-F238E27FC236}">
                <a16:creationId xmlns:a16="http://schemas.microsoft.com/office/drawing/2014/main" id="{9C3B266C-7C97-4112-A0CC-216FF847BE43}"/>
              </a:ext>
            </a:extLst>
          </p:cNvPr>
          <p:cNvSpPr txBox="1">
            <a:spLocks noChangeArrowheads="1"/>
          </p:cNvSpPr>
          <p:nvPr/>
        </p:nvSpPr>
        <p:spPr bwMode="auto">
          <a:xfrm>
            <a:off x="179388" y="1125538"/>
            <a:ext cx="5761037"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La structure d'un fichier dex :</a:t>
            </a:r>
          </a:p>
        </p:txBody>
      </p:sp>
      <p:pic>
        <p:nvPicPr>
          <p:cNvPr id="416773" name="Picture 5" descr="Les entrailles d'un fichier \">
            <a:extLst>
              <a:ext uri="{FF2B5EF4-FFF2-40B4-BE49-F238E27FC236}">
                <a16:creationId xmlns:a16="http://schemas.microsoft.com/office/drawing/2014/main" id="{3D48B9E5-7620-4209-83FC-4B0E03F3BB65}"/>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50825" y="1628775"/>
            <a:ext cx="504031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4" name="Text Box 6">
            <a:extLst>
              <a:ext uri="{FF2B5EF4-FFF2-40B4-BE49-F238E27FC236}">
                <a16:creationId xmlns:a16="http://schemas.microsoft.com/office/drawing/2014/main" id="{351F4527-C518-426C-9E90-47CBDD36F370}"/>
              </a:ext>
            </a:extLst>
          </p:cNvPr>
          <p:cNvSpPr txBox="1">
            <a:spLocks noChangeArrowheads="1"/>
          </p:cNvSpPr>
          <p:nvPr/>
        </p:nvSpPr>
        <p:spPr bwMode="auto">
          <a:xfrm>
            <a:off x="382671" y="6085060"/>
            <a:ext cx="7632700"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t>A comparer avec l'adressage indexé (ASM), l'héritage virtuel (C++) ;-) !</a:t>
            </a:r>
            <a:endParaRPr lang="fr-FR" altLang="fr-FR" dirty="0"/>
          </a:p>
        </p:txBody>
      </p:sp>
      <p:sp>
        <p:nvSpPr>
          <p:cNvPr id="30726" name="Text Box 7">
            <a:extLst>
              <a:ext uri="{FF2B5EF4-FFF2-40B4-BE49-F238E27FC236}">
                <a16:creationId xmlns:a16="http://schemas.microsoft.com/office/drawing/2014/main" id="{9DE95C2A-D945-401F-8FBB-B072A5209B25}"/>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(3/9)</a:t>
            </a:r>
            <a:endParaRPr lang="fr-FR" altLang="fr-FR" sz="2800" b="1">
              <a:solidFill>
                <a:srgbClr val="FF0000"/>
              </a:solidFill>
            </a:endParaRPr>
          </a:p>
        </p:txBody>
      </p:sp>
      <p:pic>
        <p:nvPicPr>
          <p:cNvPr id="416776" name="Picture 8">
            <a:extLst>
              <a:ext uri="{FF2B5EF4-FFF2-40B4-BE49-F238E27FC236}">
                <a16:creationId xmlns:a16="http://schemas.microsoft.com/office/drawing/2014/main" id="{503E1CDD-432A-4FFF-916C-6E0DD282CF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268413"/>
            <a:ext cx="3924300" cy="36179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6777" name="Rectangle 9">
            <a:extLst>
              <a:ext uri="{FF2B5EF4-FFF2-40B4-BE49-F238E27FC236}">
                <a16:creationId xmlns:a16="http://schemas.microsoft.com/office/drawing/2014/main" id="{D80EDBE5-D82F-4187-A614-95CA7DAF2384}"/>
              </a:ext>
            </a:extLst>
          </p:cNvPr>
          <p:cNvSpPr>
            <a:spLocks noChangeArrowheads="1"/>
          </p:cNvSpPr>
          <p:nvPr/>
        </p:nvSpPr>
        <p:spPr bwMode="auto">
          <a:xfrm>
            <a:off x="7235825" y="2781300"/>
            <a:ext cx="1512888" cy="935038"/>
          </a:xfrm>
          <a:prstGeom prst="rect">
            <a:avLst/>
          </a:prstGeom>
          <a:noFill/>
          <a:ln w="38100" algn="ctr">
            <a:solidFill>
              <a:srgbClr val="0000FF"/>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416776"/>
                                        </p:tgtEl>
                                        <p:attrNameLst>
                                          <p:attrName>style.visibility</p:attrName>
                                        </p:attrNameLst>
                                      </p:cBhvr>
                                      <p:to>
                                        <p:strVal val="visible"/>
                                      </p:to>
                                    </p:set>
                                    <p:animEffect transition="in" filter="diamond(out)">
                                      <p:cBhvr>
                                        <p:cTn id="7" dur="500"/>
                                        <p:tgtEl>
                                          <p:spTgt spid="4167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9" presetClass="entr" presetSubtype="0" accel="100000" fill="hold" nodeType="clickEffect">
                                  <p:stCondLst>
                                    <p:cond delay="0"/>
                                  </p:stCondLst>
                                  <p:childTnLst>
                                    <p:set>
                                      <p:cBhvr>
                                        <p:cTn id="11" dur="1" fill="hold">
                                          <p:stCondLst>
                                            <p:cond delay="0"/>
                                          </p:stCondLst>
                                        </p:cTn>
                                        <p:tgtEl>
                                          <p:spTgt spid="416777"/>
                                        </p:tgtEl>
                                        <p:attrNameLst>
                                          <p:attrName>style.visibility</p:attrName>
                                        </p:attrNameLst>
                                      </p:cBhvr>
                                      <p:to>
                                        <p:strVal val="visible"/>
                                      </p:to>
                                    </p:set>
                                    <p:anim calcmode="lin" valueType="num">
                                      <p:cBhvr>
                                        <p:cTn id="12" dur="500" fill="hold"/>
                                        <p:tgtEl>
                                          <p:spTgt spid="416777"/>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416777"/>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416777"/>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416777"/>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32" fill="hold" nodeType="clickEffect">
                                  <p:stCondLst>
                                    <p:cond delay="0"/>
                                  </p:stCondLst>
                                  <p:childTnLst>
                                    <p:set>
                                      <p:cBhvr>
                                        <p:cTn id="19" dur="1" fill="hold">
                                          <p:stCondLst>
                                            <p:cond delay="0"/>
                                          </p:stCondLst>
                                        </p:cTn>
                                        <p:tgtEl>
                                          <p:spTgt spid="416773"/>
                                        </p:tgtEl>
                                        <p:attrNameLst>
                                          <p:attrName>style.visibility</p:attrName>
                                        </p:attrNameLst>
                                      </p:cBhvr>
                                      <p:to>
                                        <p:strVal val="visible"/>
                                      </p:to>
                                    </p:set>
                                    <p:animEffect transition="in" filter="diamond(out)">
                                      <p:cBhvr>
                                        <p:cTn id="20" dur="500"/>
                                        <p:tgtEl>
                                          <p:spTgt spid="4167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16774"/>
                                        </p:tgtEl>
                                        <p:attrNameLst>
                                          <p:attrName>style.visibility</p:attrName>
                                        </p:attrNameLst>
                                      </p:cBhvr>
                                      <p:to>
                                        <p:strVal val="visible"/>
                                      </p:to>
                                    </p:set>
                                    <p:animEffect transition="in" filter="dissolve">
                                      <p:cBhvr>
                                        <p:cTn id="25" dur="500"/>
                                        <p:tgtEl>
                                          <p:spTgt spid="416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u pied de page 3">
            <a:extLst>
              <a:ext uri="{FF2B5EF4-FFF2-40B4-BE49-F238E27FC236}">
                <a16:creationId xmlns:a16="http://schemas.microsoft.com/office/drawing/2014/main" id="{FBB996D6-2145-4A08-B56B-C8C201E6B18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61B1B705-DFA2-499B-BC42-10121B08E7CF}" type="slidenum">
              <a:rPr lang="fr-FR" altLang="fr-FR" sz="1200" smtClean="0"/>
              <a:pPr/>
              <a:t>24</a:t>
            </a:fld>
            <a:endParaRPr lang="fr-FR" altLang="fr-FR" sz="1200" dirty="0"/>
          </a:p>
        </p:txBody>
      </p:sp>
      <p:sp>
        <p:nvSpPr>
          <p:cNvPr id="31747" name="Text Box 4">
            <a:extLst>
              <a:ext uri="{FF2B5EF4-FFF2-40B4-BE49-F238E27FC236}">
                <a16:creationId xmlns:a16="http://schemas.microsoft.com/office/drawing/2014/main" id="{06559C01-0DC4-41B2-BE19-C8E086FD617E}"/>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(4/9)</a:t>
            </a:r>
            <a:endParaRPr lang="fr-FR" altLang="fr-FR" sz="2800" b="1">
              <a:solidFill>
                <a:srgbClr val="FF0000"/>
              </a:solidFill>
            </a:endParaRPr>
          </a:p>
        </p:txBody>
      </p:sp>
      <p:pic>
        <p:nvPicPr>
          <p:cNvPr id="139269" name="Picture 5">
            <a:extLst>
              <a:ext uri="{FF2B5EF4-FFF2-40B4-BE49-F238E27FC236}">
                <a16:creationId xmlns:a16="http://schemas.microsoft.com/office/drawing/2014/main" id="{D6C249D2-5747-4F2B-B877-02B46E4BA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622425"/>
            <a:ext cx="7416800" cy="5046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9270" name="Oval 6">
            <a:extLst>
              <a:ext uri="{FF2B5EF4-FFF2-40B4-BE49-F238E27FC236}">
                <a16:creationId xmlns:a16="http://schemas.microsoft.com/office/drawing/2014/main" id="{C034060A-D0E1-47CD-8211-511947285A69}"/>
              </a:ext>
            </a:extLst>
          </p:cNvPr>
          <p:cNvSpPr>
            <a:spLocks noChangeArrowheads="1"/>
          </p:cNvSpPr>
          <p:nvPr/>
        </p:nvSpPr>
        <p:spPr bwMode="auto">
          <a:xfrm>
            <a:off x="6515100" y="2054225"/>
            <a:ext cx="2089150" cy="2952750"/>
          </a:xfrm>
          <a:prstGeom prst="ellipse">
            <a:avLst/>
          </a:prstGeom>
          <a:noFill/>
          <a:ln w="25400" algn="ctr">
            <a:solidFill>
              <a:srgbClr val="FF66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31750" name="Text Box 7">
            <a:extLst>
              <a:ext uri="{FF2B5EF4-FFF2-40B4-BE49-F238E27FC236}">
                <a16:creationId xmlns:a16="http://schemas.microsoft.com/office/drawing/2014/main" id="{E1F378DE-A0A5-41CC-8814-7986411E7968}"/>
              </a:ext>
            </a:extLst>
          </p:cNvPr>
          <p:cNvSpPr txBox="1">
            <a:spLocks noChangeArrowheads="1"/>
          </p:cNvSpPr>
          <p:nvPr/>
        </p:nvSpPr>
        <p:spPr bwMode="auto">
          <a:xfrm>
            <a:off x="250825" y="1125538"/>
            <a:ext cx="705802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Le processus de transformation :</a:t>
            </a:r>
            <a:endParaRPr lang="fr-FR" alt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139269"/>
                                        </p:tgtEl>
                                        <p:attrNameLst>
                                          <p:attrName>style.visibility</p:attrName>
                                        </p:attrNameLst>
                                      </p:cBhvr>
                                      <p:to>
                                        <p:strVal val="visible"/>
                                      </p:to>
                                    </p:set>
                                    <p:animEffect transition="in" filter="diamond(out)">
                                      <p:cBhvr>
                                        <p:cTn id="7" dur="500"/>
                                        <p:tgtEl>
                                          <p:spTgt spid="139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9270"/>
                                        </p:tgtEl>
                                        <p:attrNameLst>
                                          <p:attrName>style.visibility</p:attrName>
                                        </p:attrNameLst>
                                      </p:cBhvr>
                                      <p:to>
                                        <p:strVal val="visible"/>
                                      </p:to>
                                    </p:set>
                                    <p:animEffect transition="in" filter="dissolve">
                                      <p:cBhvr>
                                        <p:cTn id="12" dur="500"/>
                                        <p:tgtEl>
                                          <p:spTgt spid="139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u pied de page 3">
            <a:extLst>
              <a:ext uri="{FF2B5EF4-FFF2-40B4-BE49-F238E27FC236}">
                <a16:creationId xmlns:a16="http://schemas.microsoft.com/office/drawing/2014/main" id="{D988E12F-298E-4813-98B7-DF0AE41792C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DF89D051-3B17-4C7E-877A-2E5025C8AF2D}" type="slidenum">
              <a:rPr lang="fr-FR" altLang="fr-FR" sz="1200" smtClean="0"/>
              <a:pPr/>
              <a:t>25</a:t>
            </a:fld>
            <a:endParaRPr lang="fr-FR" altLang="fr-FR" sz="1200" dirty="0"/>
          </a:p>
        </p:txBody>
      </p:sp>
      <p:sp>
        <p:nvSpPr>
          <p:cNvPr id="32771" name="Text Box 4">
            <a:extLst>
              <a:ext uri="{FF2B5EF4-FFF2-40B4-BE49-F238E27FC236}">
                <a16:creationId xmlns:a16="http://schemas.microsoft.com/office/drawing/2014/main" id="{3E1DE1D6-71F3-48E2-B394-97292E1381DD}"/>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(5/9)</a:t>
            </a:r>
            <a:endParaRPr lang="fr-FR" altLang="fr-FR" sz="2800" b="1">
              <a:solidFill>
                <a:srgbClr val="FF0000"/>
              </a:solidFill>
            </a:endParaRPr>
          </a:p>
        </p:txBody>
      </p:sp>
      <p:sp>
        <p:nvSpPr>
          <p:cNvPr id="32772" name="Text Box 5">
            <a:extLst>
              <a:ext uri="{FF2B5EF4-FFF2-40B4-BE49-F238E27FC236}">
                <a16:creationId xmlns:a16="http://schemas.microsoft.com/office/drawing/2014/main" id="{69BB2A1D-5913-4253-B574-4212B7CE661A}"/>
              </a:ext>
            </a:extLst>
          </p:cNvPr>
          <p:cNvSpPr txBox="1">
            <a:spLocks noChangeArrowheads="1"/>
          </p:cNvSpPr>
          <p:nvPr/>
        </p:nvSpPr>
        <p:spPr bwMode="auto">
          <a:xfrm>
            <a:off x="-73025" y="1052513"/>
            <a:ext cx="93249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i="1" u="sng"/>
              <a:t>différence entre un fichier .jar contenant des fichiers .class et un fichier .dex</a:t>
            </a:r>
            <a:r>
              <a:rPr lang="fr-FR" altLang="fr-FR" u="sng"/>
              <a:t> </a:t>
            </a:r>
            <a:r>
              <a:rPr lang="fr-FR" altLang="fr-FR" i="1" u="sng"/>
              <a:t>dans un .apk</a:t>
            </a:r>
          </a:p>
        </p:txBody>
      </p:sp>
      <p:pic>
        <p:nvPicPr>
          <p:cNvPr id="140294" name="Picture 6">
            <a:extLst>
              <a:ext uri="{FF2B5EF4-FFF2-40B4-BE49-F238E27FC236}">
                <a16:creationId xmlns:a16="http://schemas.microsoft.com/office/drawing/2014/main" id="{455419DD-771A-4538-BC9A-D925752B4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628775"/>
            <a:ext cx="6911975" cy="4743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0296" name="Oval 8">
            <a:extLst>
              <a:ext uri="{FF2B5EF4-FFF2-40B4-BE49-F238E27FC236}">
                <a16:creationId xmlns:a16="http://schemas.microsoft.com/office/drawing/2014/main" id="{4F0B1DA3-E3A3-473B-B6E0-068C0F5935F7}"/>
              </a:ext>
            </a:extLst>
          </p:cNvPr>
          <p:cNvSpPr>
            <a:spLocks noChangeArrowheads="1"/>
          </p:cNvSpPr>
          <p:nvPr/>
        </p:nvSpPr>
        <p:spPr bwMode="auto">
          <a:xfrm>
            <a:off x="827088" y="2420938"/>
            <a:ext cx="865187" cy="431800"/>
          </a:xfrm>
          <a:prstGeom prst="ellipse">
            <a:avLst/>
          </a:prstGeom>
          <a:noFill/>
          <a:ln w="25400" algn="ctr">
            <a:solidFill>
              <a:srgbClr val="FF66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40297" name="Oval 9">
            <a:extLst>
              <a:ext uri="{FF2B5EF4-FFF2-40B4-BE49-F238E27FC236}">
                <a16:creationId xmlns:a16="http://schemas.microsoft.com/office/drawing/2014/main" id="{827181A4-4A96-4B5E-A415-30E1524CE119}"/>
              </a:ext>
            </a:extLst>
          </p:cNvPr>
          <p:cNvSpPr>
            <a:spLocks noChangeArrowheads="1"/>
          </p:cNvSpPr>
          <p:nvPr/>
        </p:nvSpPr>
        <p:spPr bwMode="auto">
          <a:xfrm>
            <a:off x="4500563" y="2420938"/>
            <a:ext cx="865187" cy="431800"/>
          </a:xfrm>
          <a:prstGeom prst="ellipse">
            <a:avLst/>
          </a:prstGeom>
          <a:noFill/>
          <a:ln w="25400" algn="ctr">
            <a:solidFill>
              <a:srgbClr val="FF66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140298" name="Oval 10">
            <a:extLst>
              <a:ext uri="{FF2B5EF4-FFF2-40B4-BE49-F238E27FC236}">
                <a16:creationId xmlns:a16="http://schemas.microsoft.com/office/drawing/2014/main" id="{8AF4A630-7AFD-4ECC-9953-86E245275F71}"/>
              </a:ext>
            </a:extLst>
          </p:cNvPr>
          <p:cNvSpPr>
            <a:spLocks noChangeArrowheads="1"/>
          </p:cNvSpPr>
          <p:nvPr/>
        </p:nvSpPr>
        <p:spPr bwMode="auto">
          <a:xfrm>
            <a:off x="2627313" y="4365625"/>
            <a:ext cx="865187" cy="431800"/>
          </a:xfrm>
          <a:prstGeom prst="ellipse">
            <a:avLst/>
          </a:prstGeom>
          <a:noFill/>
          <a:ln w="25400" algn="ctr">
            <a:solidFill>
              <a:srgbClr val="FF66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140295" name="Picture 7">
            <a:extLst>
              <a:ext uri="{FF2B5EF4-FFF2-40B4-BE49-F238E27FC236}">
                <a16:creationId xmlns:a16="http://schemas.microsoft.com/office/drawing/2014/main" id="{CDEBF235-A01A-4B27-885D-4F6166D47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844675"/>
            <a:ext cx="7056437" cy="4752975"/>
          </a:xfrm>
          <a:prstGeom prst="rect">
            <a:avLst/>
          </a:prstGeom>
          <a:noFill/>
          <a:ln w="254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40299" name="Oval 11">
            <a:extLst>
              <a:ext uri="{FF2B5EF4-FFF2-40B4-BE49-F238E27FC236}">
                <a16:creationId xmlns:a16="http://schemas.microsoft.com/office/drawing/2014/main" id="{DAAA34AE-38C6-4DD4-9236-9B5EBA94FF87}"/>
              </a:ext>
            </a:extLst>
          </p:cNvPr>
          <p:cNvSpPr>
            <a:spLocks noChangeArrowheads="1"/>
          </p:cNvSpPr>
          <p:nvPr/>
        </p:nvSpPr>
        <p:spPr bwMode="auto">
          <a:xfrm>
            <a:off x="5940425" y="4868863"/>
            <a:ext cx="865188" cy="431800"/>
          </a:xfrm>
          <a:prstGeom prst="ellipse">
            <a:avLst/>
          </a:prstGeom>
          <a:noFill/>
          <a:ln w="25400" algn="ctr">
            <a:solidFill>
              <a:srgbClr val="FF6600"/>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8" fill="hold" nodeType="clickEffect">
                                  <p:stCondLst>
                                    <p:cond delay="0"/>
                                  </p:stCondLst>
                                  <p:childTnLst>
                                    <p:set>
                                      <p:cBhvr>
                                        <p:cTn id="6" dur="1" fill="hold">
                                          <p:stCondLst>
                                            <p:cond delay="0"/>
                                          </p:stCondLst>
                                        </p:cTn>
                                        <p:tgtEl>
                                          <p:spTgt spid="140294"/>
                                        </p:tgtEl>
                                        <p:attrNameLst>
                                          <p:attrName>style.visibility</p:attrName>
                                        </p:attrNameLst>
                                      </p:cBhvr>
                                      <p:to>
                                        <p:strVal val="visible"/>
                                      </p:to>
                                    </p:set>
                                    <p:animEffect transition="in" filter="wheel(8)">
                                      <p:cBhvr>
                                        <p:cTn id="7" dur="500"/>
                                        <p:tgtEl>
                                          <p:spTgt spid="140294"/>
                                        </p:tgtEl>
                                      </p:cBhvr>
                                    </p:animEffect>
                                  </p:childTnLst>
                                </p:cTn>
                              </p:par>
                            </p:childTnLst>
                          </p:cTn>
                        </p:par>
                        <p:par>
                          <p:cTn id="8" fill="hold" nodeType="afterGroup">
                            <p:stCondLst>
                              <p:cond delay="500"/>
                            </p:stCondLst>
                            <p:childTnLst>
                              <p:par>
                                <p:cTn id="9" presetID="9" presetClass="entr" presetSubtype="0" fill="hold" nodeType="afterEffect">
                                  <p:stCondLst>
                                    <p:cond delay="1000"/>
                                  </p:stCondLst>
                                  <p:childTnLst>
                                    <p:set>
                                      <p:cBhvr>
                                        <p:cTn id="10" dur="1" fill="hold">
                                          <p:stCondLst>
                                            <p:cond delay="0"/>
                                          </p:stCondLst>
                                        </p:cTn>
                                        <p:tgtEl>
                                          <p:spTgt spid="140296"/>
                                        </p:tgtEl>
                                        <p:attrNameLst>
                                          <p:attrName>style.visibility</p:attrName>
                                        </p:attrNameLst>
                                      </p:cBhvr>
                                      <p:to>
                                        <p:strVal val="visible"/>
                                      </p:to>
                                    </p:set>
                                    <p:animEffect transition="in" filter="dissolve">
                                      <p:cBhvr>
                                        <p:cTn id="11" dur="500"/>
                                        <p:tgtEl>
                                          <p:spTgt spid="140296"/>
                                        </p:tgtEl>
                                      </p:cBhvr>
                                    </p:animEffect>
                                  </p:childTnLst>
                                </p:cTn>
                              </p:par>
                            </p:childTnLst>
                          </p:cTn>
                        </p:par>
                        <p:par>
                          <p:cTn id="12" fill="hold" nodeType="afterGroup">
                            <p:stCondLst>
                              <p:cond delay="2000"/>
                            </p:stCondLst>
                            <p:childTnLst>
                              <p:par>
                                <p:cTn id="13" presetID="9" presetClass="entr" presetSubtype="0" fill="hold" nodeType="afterEffect">
                                  <p:stCondLst>
                                    <p:cond delay="0"/>
                                  </p:stCondLst>
                                  <p:childTnLst>
                                    <p:set>
                                      <p:cBhvr>
                                        <p:cTn id="14" dur="1" fill="hold">
                                          <p:stCondLst>
                                            <p:cond delay="0"/>
                                          </p:stCondLst>
                                        </p:cTn>
                                        <p:tgtEl>
                                          <p:spTgt spid="140297"/>
                                        </p:tgtEl>
                                        <p:attrNameLst>
                                          <p:attrName>style.visibility</p:attrName>
                                        </p:attrNameLst>
                                      </p:cBhvr>
                                      <p:to>
                                        <p:strVal val="visible"/>
                                      </p:to>
                                    </p:set>
                                    <p:animEffect transition="in" filter="dissolve">
                                      <p:cBhvr>
                                        <p:cTn id="15" dur="500"/>
                                        <p:tgtEl>
                                          <p:spTgt spid="140297"/>
                                        </p:tgtEl>
                                      </p:cBhvr>
                                    </p:animEffect>
                                  </p:childTnLst>
                                </p:cTn>
                              </p:par>
                            </p:childTnLst>
                          </p:cTn>
                        </p:par>
                        <p:par>
                          <p:cTn id="16" fill="hold" nodeType="afterGroup">
                            <p:stCondLst>
                              <p:cond delay="2500"/>
                            </p:stCondLst>
                            <p:childTnLst>
                              <p:par>
                                <p:cTn id="17" presetID="9" presetClass="entr" presetSubtype="0" fill="hold" nodeType="afterEffect">
                                  <p:stCondLst>
                                    <p:cond delay="0"/>
                                  </p:stCondLst>
                                  <p:childTnLst>
                                    <p:set>
                                      <p:cBhvr>
                                        <p:cTn id="18" dur="1" fill="hold">
                                          <p:stCondLst>
                                            <p:cond delay="0"/>
                                          </p:stCondLst>
                                        </p:cTn>
                                        <p:tgtEl>
                                          <p:spTgt spid="140298"/>
                                        </p:tgtEl>
                                        <p:attrNameLst>
                                          <p:attrName>style.visibility</p:attrName>
                                        </p:attrNameLst>
                                      </p:cBhvr>
                                      <p:to>
                                        <p:strVal val="visible"/>
                                      </p:to>
                                    </p:set>
                                    <p:animEffect transition="in" filter="dissolve">
                                      <p:cBhvr>
                                        <p:cTn id="19" dur="500"/>
                                        <p:tgtEl>
                                          <p:spTgt spid="14029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32" fill="hold" nodeType="clickEffect">
                                  <p:stCondLst>
                                    <p:cond delay="0"/>
                                  </p:stCondLst>
                                  <p:childTnLst>
                                    <p:set>
                                      <p:cBhvr>
                                        <p:cTn id="23" dur="1" fill="hold">
                                          <p:stCondLst>
                                            <p:cond delay="0"/>
                                          </p:stCondLst>
                                        </p:cTn>
                                        <p:tgtEl>
                                          <p:spTgt spid="140295"/>
                                        </p:tgtEl>
                                        <p:attrNameLst>
                                          <p:attrName>style.visibility</p:attrName>
                                        </p:attrNameLst>
                                      </p:cBhvr>
                                      <p:to>
                                        <p:strVal val="visible"/>
                                      </p:to>
                                    </p:set>
                                    <p:animEffect transition="in" filter="diamond(out)">
                                      <p:cBhvr>
                                        <p:cTn id="24" dur="500"/>
                                        <p:tgtEl>
                                          <p:spTgt spid="140295"/>
                                        </p:tgtEl>
                                      </p:cBhvr>
                                    </p:animEffect>
                                  </p:childTnLst>
                                </p:cTn>
                              </p:par>
                            </p:childTnLst>
                          </p:cTn>
                        </p:par>
                        <p:par>
                          <p:cTn id="25" fill="hold" nodeType="afterGroup">
                            <p:stCondLst>
                              <p:cond delay="500"/>
                            </p:stCondLst>
                            <p:childTnLst>
                              <p:par>
                                <p:cTn id="26" presetID="9" presetClass="entr" presetSubtype="0" fill="hold" nodeType="afterEffect">
                                  <p:stCondLst>
                                    <p:cond delay="1000"/>
                                  </p:stCondLst>
                                  <p:childTnLst>
                                    <p:set>
                                      <p:cBhvr>
                                        <p:cTn id="27" dur="1" fill="hold">
                                          <p:stCondLst>
                                            <p:cond delay="0"/>
                                          </p:stCondLst>
                                        </p:cTn>
                                        <p:tgtEl>
                                          <p:spTgt spid="140299"/>
                                        </p:tgtEl>
                                        <p:attrNameLst>
                                          <p:attrName>style.visibility</p:attrName>
                                        </p:attrNameLst>
                                      </p:cBhvr>
                                      <p:to>
                                        <p:strVal val="visible"/>
                                      </p:to>
                                    </p:set>
                                    <p:animEffect transition="in" filter="dissolve">
                                      <p:cBhvr>
                                        <p:cTn id="28" dur="500"/>
                                        <p:tgtEl>
                                          <p:spTgt spid="140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ce réservé du pied de page 3">
            <a:extLst>
              <a:ext uri="{FF2B5EF4-FFF2-40B4-BE49-F238E27FC236}">
                <a16:creationId xmlns:a16="http://schemas.microsoft.com/office/drawing/2014/main" id="{EE99392E-E5FB-442C-BBE1-483964427E9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3B48C94-5972-4015-9090-DBAE4B168234}" type="slidenum">
              <a:rPr lang="fr-FR" altLang="fr-FR" sz="1200" smtClean="0"/>
              <a:pPr/>
              <a:t>26</a:t>
            </a:fld>
            <a:endParaRPr lang="fr-FR" altLang="fr-FR" sz="1200" dirty="0"/>
          </a:p>
        </p:txBody>
      </p:sp>
      <p:sp>
        <p:nvSpPr>
          <p:cNvPr id="33795" name="Text Box 4">
            <a:extLst>
              <a:ext uri="{FF2B5EF4-FFF2-40B4-BE49-F238E27FC236}">
                <a16:creationId xmlns:a16="http://schemas.microsoft.com/office/drawing/2014/main" id="{87042FD0-BE0B-45FA-80CF-8D3F645098C4}"/>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(6/9)</a:t>
            </a:r>
            <a:endParaRPr lang="fr-FR" altLang="fr-FR" sz="2800" b="1">
              <a:solidFill>
                <a:srgbClr val="FF0000"/>
              </a:solidFill>
            </a:endParaRPr>
          </a:p>
        </p:txBody>
      </p:sp>
      <p:sp>
        <p:nvSpPr>
          <p:cNvPr id="33796" name="Text Box 5">
            <a:extLst>
              <a:ext uri="{FF2B5EF4-FFF2-40B4-BE49-F238E27FC236}">
                <a16:creationId xmlns:a16="http://schemas.microsoft.com/office/drawing/2014/main" id="{4713A892-1F0F-4D65-9274-C49510E5A37A}"/>
              </a:ext>
            </a:extLst>
          </p:cNvPr>
          <p:cNvSpPr txBox="1">
            <a:spLocks noChangeArrowheads="1"/>
          </p:cNvSpPr>
          <p:nvPr/>
        </p:nvSpPr>
        <p:spPr bwMode="auto">
          <a:xfrm>
            <a:off x="-252413" y="1196975"/>
            <a:ext cx="4752976"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3. Plusieurs machines virtuelles</a:t>
            </a:r>
            <a:endParaRPr lang="fr-FR" altLang="fr-FR" b="1" u="sng">
              <a:solidFill>
                <a:schemeClr val="accent2"/>
              </a:solidFill>
            </a:endParaRPr>
          </a:p>
        </p:txBody>
      </p:sp>
      <p:sp>
        <p:nvSpPr>
          <p:cNvPr id="417798" name="Text Box 6">
            <a:extLst>
              <a:ext uri="{FF2B5EF4-FFF2-40B4-BE49-F238E27FC236}">
                <a16:creationId xmlns:a16="http://schemas.microsoft.com/office/drawing/2014/main" id="{C3671666-F97F-4013-A111-5A973E8F1469}"/>
              </a:ext>
            </a:extLst>
          </p:cNvPr>
          <p:cNvSpPr txBox="1">
            <a:spLocks noChangeArrowheads="1"/>
          </p:cNvSpPr>
          <p:nvPr/>
        </p:nvSpPr>
        <p:spPr bwMode="auto">
          <a:xfrm>
            <a:off x="107950" y="2686050"/>
            <a:ext cx="8642350" cy="1463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Ce système a été choisi afin d’éviter une erreur générale dans le cas du plantage d’une des machines virtuelles. </a:t>
            </a:r>
          </a:p>
          <a:p>
            <a:pPr eaLnBrk="1" hangingPunct="1">
              <a:spcBef>
                <a:spcPct val="50000"/>
              </a:spcBef>
              <a:buFont typeface="Symbol" panose="05050102010706020507" pitchFamily="18" charset="2"/>
              <a:buNone/>
            </a:pPr>
            <a:r>
              <a:rPr lang="fr-FR" altLang="fr-FR"/>
              <a:t>Mais par ce fait, il importait d'avoir une machine virtuelle beaucoup moins imposante qu'une JVM standard : le fichier dex répond à ce besoin.</a:t>
            </a:r>
          </a:p>
        </p:txBody>
      </p:sp>
      <p:sp>
        <p:nvSpPr>
          <p:cNvPr id="417799" name="Text Box 7">
            <a:extLst>
              <a:ext uri="{FF2B5EF4-FFF2-40B4-BE49-F238E27FC236}">
                <a16:creationId xmlns:a16="http://schemas.microsoft.com/office/drawing/2014/main" id="{0607076C-3A3D-4BB8-ADB5-3DAAB510E50C}"/>
              </a:ext>
            </a:extLst>
          </p:cNvPr>
          <p:cNvSpPr txBox="1">
            <a:spLocks noChangeArrowheads="1"/>
          </p:cNvSpPr>
          <p:nvPr/>
        </p:nvSpPr>
        <p:spPr bwMode="auto">
          <a:xfrm>
            <a:off x="107950" y="4476750"/>
            <a:ext cx="8785225" cy="2092881"/>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defRPr/>
            </a:pPr>
            <a:r>
              <a:rPr lang="fr-FR" altLang="fr-FR" dirty="0"/>
              <a:t>Plus précisément, une fois le </a:t>
            </a:r>
            <a:r>
              <a:rPr lang="fr-FR" altLang="fr-FR" dirty="0">
                <a:highlight>
                  <a:srgbClr val="FFFF00"/>
                </a:highlight>
              </a:rPr>
              <a:t>boot du système terminé</a:t>
            </a:r>
            <a:r>
              <a:rPr lang="fr-FR" altLang="fr-FR" dirty="0"/>
              <a:t>, le système lance le </a:t>
            </a:r>
            <a:r>
              <a:rPr lang="fr-FR" altLang="fr-FR" dirty="0">
                <a:highlight>
                  <a:srgbClr val="FFFF00"/>
                </a:highlight>
              </a:rPr>
              <a:t>programme INIT</a:t>
            </a:r>
            <a:r>
              <a:rPr lang="fr-FR" altLang="fr-FR" dirty="0"/>
              <a:t>, comme sur un O.S. Linux classique, qui lui-même </a:t>
            </a:r>
            <a:r>
              <a:rPr lang="fr-FR" altLang="fr-FR" dirty="0">
                <a:highlight>
                  <a:srgbClr val="FFFF00"/>
                </a:highlight>
              </a:rPr>
              <a:t>démarre les différents processus </a:t>
            </a:r>
            <a:r>
              <a:rPr lang="fr-FR" altLang="fr-FR" dirty="0"/>
              <a:t>nécessaires au bon fonctionnement de l’O.S., dont le processus </a:t>
            </a:r>
            <a:r>
              <a:rPr lang="fr-FR" altLang="fr-FR" dirty="0">
                <a:highlight>
                  <a:srgbClr val="00FFFF"/>
                </a:highlight>
              </a:rPr>
              <a:t>"</a:t>
            </a:r>
            <a:r>
              <a:rPr lang="fr-FR" altLang="fr-FR" b="1" dirty="0">
                <a:highlight>
                  <a:srgbClr val="00FFFF"/>
                </a:highlight>
              </a:rPr>
              <a:t>Zygote</a:t>
            </a:r>
            <a:r>
              <a:rPr lang="fr-FR" altLang="fr-FR" dirty="0">
                <a:highlight>
                  <a:srgbClr val="00FFFF"/>
                </a:highlight>
              </a:rPr>
              <a:t>", </a:t>
            </a:r>
            <a:r>
              <a:rPr lang="fr-FR" altLang="fr-FR" dirty="0"/>
              <a:t>qui se met </a:t>
            </a:r>
            <a:r>
              <a:rPr lang="fr-FR" altLang="fr-FR" dirty="0">
                <a:solidFill>
                  <a:srgbClr val="FF0000"/>
                </a:solidFill>
              </a:rPr>
              <a:t>en attente </a:t>
            </a:r>
            <a:r>
              <a:rPr lang="fr-FR" altLang="fr-FR" dirty="0"/>
              <a:t>de requêtes après avoir lancé la machine virtuelle "principale" :</a:t>
            </a:r>
          </a:p>
          <a:p>
            <a:pPr eaLnBrk="1" hangingPunct="1">
              <a:defRPr/>
            </a:pPr>
            <a:r>
              <a:rPr lang="fr-FR" altLang="fr-FR" dirty="0">
                <a:highlight>
                  <a:srgbClr val="FFFF00"/>
                </a:highlight>
              </a:rPr>
              <a:t>Permet d’éviter de bloquer l’appareil</a:t>
            </a:r>
            <a:r>
              <a:rPr lang="fr-FR" altLang="fr-FR" dirty="0"/>
              <a:t>.</a:t>
            </a:r>
          </a:p>
        </p:txBody>
      </p:sp>
      <p:sp>
        <p:nvSpPr>
          <p:cNvPr id="417800" name="Text Box 8">
            <a:extLst>
              <a:ext uri="{FF2B5EF4-FFF2-40B4-BE49-F238E27FC236}">
                <a16:creationId xmlns:a16="http://schemas.microsoft.com/office/drawing/2014/main" id="{BB4C4456-7783-4A88-BE01-03889DCD3803}"/>
              </a:ext>
            </a:extLst>
          </p:cNvPr>
          <p:cNvSpPr txBox="1">
            <a:spLocks noChangeArrowheads="1"/>
          </p:cNvSpPr>
          <p:nvPr/>
        </p:nvSpPr>
        <p:spPr bwMode="auto">
          <a:xfrm>
            <a:off x="107950" y="1636713"/>
            <a:ext cx="8893175" cy="7112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Une instance de la machine virtuelle Dalvik est créée pour chaque processus différent tournant sur l’appareil.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7800"/>
                                        </p:tgtEl>
                                        <p:attrNameLst>
                                          <p:attrName>style.visibility</p:attrName>
                                        </p:attrNameLst>
                                      </p:cBhvr>
                                      <p:to>
                                        <p:strVal val="visible"/>
                                      </p:to>
                                    </p:set>
                                    <p:animEffect transition="in" filter="dissolve">
                                      <p:cBhvr>
                                        <p:cTn id="7" dur="500"/>
                                        <p:tgtEl>
                                          <p:spTgt spid="4178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17798">
                                            <p:txEl>
                                              <p:pRg st="0" end="0"/>
                                            </p:txEl>
                                          </p:spTgt>
                                        </p:tgtEl>
                                        <p:attrNameLst>
                                          <p:attrName>style.visibility</p:attrName>
                                        </p:attrNameLst>
                                      </p:cBhvr>
                                      <p:to>
                                        <p:strVal val="visible"/>
                                      </p:to>
                                    </p:set>
                                    <p:animEffect transition="in" filter="dissolve">
                                      <p:cBhvr>
                                        <p:cTn id="12" dur="500"/>
                                        <p:tgtEl>
                                          <p:spTgt spid="41779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17798">
                                            <p:txEl>
                                              <p:pRg st="1" end="1"/>
                                            </p:txEl>
                                          </p:spTgt>
                                        </p:tgtEl>
                                        <p:attrNameLst>
                                          <p:attrName>style.visibility</p:attrName>
                                        </p:attrNameLst>
                                      </p:cBhvr>
                                      <p:to>
                                        <p:strVal val="visible"/>
                                      </p:to>
                                    </p:set>
                                    <p:animEffect transition="in" filter="dissolve">
                                      <p:cBhvr>
                                        <p:cTn id="17" dur="500"/>
                                        <p:tgtEl>
                                          <p:spTgt spid="41779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17799">
                                            <p:txEl>
                                              <p:pRg st="0" end="0"/>
                                            </p:txEl>
                                          </p:spTgt>
                                        </p:tgtEl>
                                        <p:attrNameLst>
                                          <p:attrName>style.visibility</p:attrName>
                                        </p:attrNameLst>
                                      </p:cBhvr>
                                      <p:to>
                                        <p:strVal val="visible"/>
                                      </p:to>
                                    </p:set>
                                    <p:animEffect transition="in" filter="dissolve">
                                      <p:cBhvr>
                                        <p:cTn id="22" dur="500"/>
                                        <p:tgtEl>
                                          <p:spTgt spid="41779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7799">
                                            <p:txEl>
                                              <p:pRg st="1" end="1"/>
                                            </p:txEl>
                                          </p:spTgt>
                                        </p:tgtEl>
                                        <p:attrNameLst>
                                          <p:attrName>style.visibility</p:attrName>
                                        </p:attrNameLst>
                                      </p:cBhvr>
                                      <p:to>
                                        <p:strVal val="visible"/>
                                      </p:to>
                                    </p:set>
                                    <p:animEffect transition="in" filter="dissolve">
                                      <p:cBhvr>
                                        <p:cTn id="27" dur="500"/>
                                        <p:tgtEl>
                                          <p:spTgt spid="4177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ce réservé du pied de page 3">
            <a:extLst>
              <a:ext uri="{FF2B5EF4-FFF2-40B4-BE49-F238E27FC236}">
                <a16:creationId xmlns:a16="http://schemas.microsoft.com/office/drawing/2014/main" id="{D2F04254-13B7-4B61-9224-85629E6A4F7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E2C3D9AA-9508-4B92-9680-A9203BDBED48}" type="slidenum">
              <a:rPr lang="fr-FR" altLang="fr-FR" sz="1200" smtClean="0"/>
              <a:pPr/>
              <a:t>27</a:t>
            </a:fld>
            <a:endParaRPr lang="fr-FR" altLang="fr-FR" sz="1200" dirty="0"/>
          </a:p>
        </p:txBody>
      </p:sp>
      <p:pic>
        <p:nvPicPr>
          <p:cNvPr id="418820" name="Picture 4" descr="androidBoot">
            <a:extLst>
              <a:ext uri="{FF2B5EF4-FFF2-40B4-BE49-F238E27FC236}">
                <a16:creationId xmlns:a16="http://schemas.microsoft.com/office/drawing/2014/main" id="{D8FA456C-4281-4FC0-94A0-1648FD23B9C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87675" y="1223963"/>
            <a:ext cx="5832475" cy="5229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820" name="Text Box 5">
            <a:extLst>
              <a:ext uri="{FF2B5EF4-FFF2-40B4-BE49-F238E27FC236}">
                <a16:creationId xmlns:a16="http://schemas.microsoft.com/office/drawing/2014/main" id="{61557522-03E8-4940-9AD8-2DE8A31773C0}"/>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(7/9)</a:t>
            </a:r>
            <a:endParaRPr lang="fr-FR" altLang="fr-FR" sz="2800" b="1">
              <a:solidFill>
                <a:srgbClr val="FF0000"/>
              </a:solidFill>
            </a:endParaRPr>
          </a:p>
        </p:txBody>
      </p:sp>
      <p:sp>
        <p:nvSpPr>
          <p:cNvPr id="418822" name="Text Box 6">
            <a:extLst>
              <a:ext uri="{FF2B5EF4-FFF2-40B4-BE49-F238E27FC236}">
                <a16:creationId xmlns:a16="http://schemas.microsoft.com/office/drawing/2014/main" id="{B61AAB0B-409A-4D18-8A45-D751C62CCE75}"/>
              </a:ext>
            </a:extLst>
          </p:cNvPr>
          <p:cNvSpPr txBox="1">
            <a:spLocks noChangeArrowheads="1"/>
          </p:cNvSpPr>
          <p:nvPr/>
        </p:nvSpPr>
        <p:spPr bwMode="auto">
          <a:xfrm>
            <a:off x="179388" y="1285875"/>
            <a:ext cx="2663825" cy="5016758"/>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defRPr/>
            </a:pPr>
            <a:r>
              <a:rPr lang="fr-FR" altLang="fr-FR" i="1" u="sng" dirty="0"/>
              <a:t>Chaque fois que le système créera une nouvelle application, </a:t>
            </a:r>
          </a:p>
          <a:p>
            <a:pPr eaLnBrk="1" hangingPunct="1">
              <a:defRPr/>
            </a:pPr>
            <a:r>
              <a:rPr lang="fr-FR" altLang="fr-FR" i="1" u="sng" dirty="0"/>
              <a:t>il enverra une requête vers le </a:t>
            </a:r>
            <a:r>
              <a:rPr lang="fr-FR" altLang="fr-FR" i="1" u="sng" dirty="0">
                <a:highlight>
                  <a:srgbClr val="FFFF00"/>
                </a:highlight>
              </a:rPr>
              <a:t>processus Zygote</a:t>
            </a:r>
            <a:r>
              <a:rPr lang="fr-FR" altLang="fr-FR" dirty="0">
                <a:highlight>
                  <a:srgbClr val="FFFF00"/>
                </a:highlight>
              </a:rPr>
              <a:t> </a:t>
            </a:r>
            <a:r>
              <a:rPr lang="fr-FR" altLang="fr-FR" dirty="0"/>
              <a:t>demandant la création d'un sous-processus de la JVM principale : </a:t>
            </a:r>
          </a:p>
          <a:p>
            <a:pPr eaLnBrk="1" hangingPunct="1">
              <a:defRPr/>
            </a:pPr>
            <a:r>
              <a:rPr lang="fr-FR" altLang="fr-FR" b="1" dirty="0">
                <a:sym typeface="Wingdings" panose="05000000000000000000" pitchFamily="2" charset="2"/>
              </a:rPr>
              <a:t> </a:t>
            </a:r>
            <a:r>
              <a:rPr lang="fr-FR" altLang="fr-FR" b="1" dirty="0">
                <a:highlight>
                  <a:srgbClr val="FFFF00"/>
                </a:highlight>
              </a:rPr>
              <a:t>c'est ce sous-processus faisant fonctionner une nouvelle instance de JVM qui sera attribuée à l'application</a:t>
            </a:r>
            <a:r>
              <a:rPr lang="fr-FR" altLang="fr-FR" dirty="0">
                <a:highlight>
                  <a:srgbClr val="FFFF00"/>
                </a:highlight>
              </a:rPr>
              <a:t>.</a:t>
            </a:r>
          </a:p>
        </p:txBody>
      </p:sp>
      <p:sp>
        <p:nvSpPr>
          <p:cNvPr id="418823" name="Oval 7">
            <a:extLst>
              <a:ext uri="{FF2B5EF4-FFF2-40B4-BE49-F238E27FC236}">
                <a16:creationId xmlns:a16="http://schemas.microsoft.com/office/drawing/2014/main" id="{4B9AF57E-CED3-4A4D-84A5-6019E8E687C5}"/>
              </a:ext>
            </a:extLst>
          </p:cNvPr>
          <p:cNvSpPr>
            <a:spLocks noChangeArrowheads="1"/>
          </p:cNvSpPr>
          <p:nvPr/>
        </p:nvSpPr>
        <p:spPr bwMode="auto">
          <a:xfrm>
            <a:off x="3059113" y="4365625"/>
            <a:ext cx="2017712" cy="863600"/>
          </a:xfrm>
          <a:prstGeom prst="ellipse">
            <a:avLst/>
          </a:prstGeom>
          <a:noFill/>
          <a:ln w="19050"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18824" name="Oval 8">
            <a:extLst>
              <a:ext uri="{FF2B5EF4-FFF2-40B4-BE49-F238E27FC236}">
                <a16:creationId xmlns:a16="http://schemas.microsoft.com/office/drawing/2014/main" id="{88DF6B29-7A2B-43D7-A4D7-75541F6ABD26}"/>
              </a:ext>
            </a:extLst>
          </p:cNvPr>
          <p:cNvSpPr>
            <a:spLocks noChangeArrowheads="1"/>
          </p:cNvSpPr>
          <p:nvPr/>
        </p:nvSpPr>
        <p:spPr bwMode="auto">
          <a:xfrm>
            <a:off x="3059113" y="5734050"/>
            <a:ext cx="2017712" cy="863600"/>
          </a:xfrm>
          <a:prstGeom prst="ellipse">
            <a:avLst/>
          </a:prstGeom>
          <a:noFill/>
          <a:ln w="19050"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18825" name="Oval 9">
            <a:extLst>
              <a:ext uri="{FF2B5EF4-FFF2-40B4-BE49-F238E27FC236}">
                <a16:creationId xmlns:a16="http://schemas.microsoft.com/office/drawing/2014/main" id="{C12D1AA2-282F-4E33-94C6-C2DFDFDCA970}"/>
              </a:ext>
            </a:extLst>
          </p:cNvPr>
          <p:cNvSpPr>
            <a:spLocks noChangeArrowheads="1"/>
          </p:cNvSpPr>
          <p:nvPr/>
        </p:nvSpPr>
        <p:spPr bwMode="auto">
          <a:xfrm>
            <a:off x="5003800" y="4652963"/>
            <a:ext cx="2663825" cy="1584325"/>
          </a:xfrm>
          <a:prstGeom prst="ellipse">
            <a:avLst/>
          </a:prstGeom>
          <a:noFill/>
          <a:ln w="19050"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8" fill="hold" nodeType="withEffect">
                                  <p:stCondLst>
                                    <p:cond delay="0"/>
                                  </p:stCondLst>
                                  <p:childTnLst>
                                    <p:set>
                                      <p:cBhvr>
                                        <p:cTn id="6" dur="1" fill="hold">
                                          <p:stCondLst>
                                            <p:cond delay="0"/>
                                          </p:stCondLst>
                                        </p:cTn>
                                        <p:tgtEl>
                                          <p:spTgt spid="418820"/>
                                        </p:tgtEl>
                                        <p:attrNameLst>
                                          <p:attrName>style.visibility</p:attrName>
                                        </p:attrNameLst>
                                      </p:cBhvr>
                                      <p:to>
                                        <p:strVal val="visible"/>
                                      </p:to>
                                    </p:set>
                                    <p:animEffect transition="in" filter="wheel(8)">
                                      <p:cBhvr>
                                        <p:cTn id="7" dur="500"/>
                                        <p:tgtEl>
                                          <p:spTgt spid="418820"/>
                                        </p:tgtEl>
                                      </p:cBhvr>
                                    </p:animEffect>
                                  </p:childTnLst>
                                </p:cTn>
                              </p:par>
                              <p:par>
                                <p:cTn id="8" presetID="9" presetClass="entr" presetSubtype="0" fill="hold" nodeType="withEffect">
                                  <p:stCondLst>
                                    <p:cond delay="0"/>
                                  </p:stCondLst>
                                  <p:childTnLst>
                                    <p:set>
                                      <p:cBhvr>
                                        <p:cTn id="9" dur="1" fill="hold">
                                          <p:stCondLst>
                                            <p:cond delay="0"/>
                                          </p:stCondLst>
                                        </p:cTn>
                                        <p:tgtEl>
                                          <p:spTgt spid="418822">
                                            <p:txEl>
                                              <p:pRg st="0" end="0"/>
                                            </p:txEl>
                                          </p:spTgt>
                                        </p:tgtEl>
                                        <p:attrNameLst>
                                          <p:attrName>style.visibility</p:attrName>
                                        </p:attrNameLst>
                                      </p:cBhvr>
                                      <p:to>
                                        <p:strVal val="visible"/>
                                      </p:to>
                                    </p:set>
                                    <p:animEffect transition="in" filter="dissolve">
                                      <p:cBhvr>
                                        <p:cTn id="10" dur="500"/>
                                        <p:tgtEl>
                                          <p:spTgt spid="418822">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18823"/>
                                        </p:tgtEl>
                                        <p:attrNameLst>
                                          <p:attrName>style.visibility</p:attrName>
                                        </p:attrNameLst>
                                      </p:cBhvr>
                                      <p:to>
                                        <p:strVal val="visible"/>
                                      </p:to>
                                    </p:set>
                                    <p:animEffect transition="in" filter="dissolve">
                                      <p:cBhvr>
                                        <p:cTn id="13" dur="500"/>
                                        <p:tgtEl>
                                          <p:spTgt spid="41882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418822">
                                            <p:txEl>
                                              <p:pRg st="1" end="1"/>
                                            </p:txEl>
                                          </p:spTgt>
                                        </p:tgtEl>
                                        <p:attrNameLst>
                                          <p:attrName>style.visibility</p:attrName>
                                        </p:attrNameLst>
                                      </p:cBhvr>
                                      <p:to>
                                        <p:strVal val="visible"/>
                                      </p:to>
                                    </p:set>
                                    <p:animEffect transition="in" filter="dissolve">
                                      <p:cBhvr>
                                        <p:cTn id="18" dur="500"/>
                                        <p:tgtEl>
                                          <p:spTgt spid="418822">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418824"/>
                                        </p:tgtEl>
                                        <p:attrNameLst>
                                          <p:attrName>style.visibility</p:attrName>
                                        </p:attrNameLst>
                                      </p:cBhvr>
                                      <p:to>
                                        <p:strVal val="visible"/>
                                      </p:to>
                                    </p:set>
                                    <p:animEffect transition="in" filter="dissolve">
                                      <p:cBhvr>
                                        <p:cTn id="21" dur="500"/>
                                        <p:tgtEl>
                                          <p:spTgt spid="4188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18822">
                                            <p:txEl>
                                              <p:pRg st="2" end="2"/>
                                            </p:txEl>
                                          </p:spTgt>
                                        </p:tgtEl>
                                        <p:attrNameLst>
                                          <p:attrName>style.visibility</p:attrName>
                                        </p:attrNameLst>
                                      </p:cBhvr>
                                      <p:to>
                                        <p:strVal val="visible"/>
                                      </p:to>
                                    </p:set>
                                    <p:animEffect transition="in" filter="dissolve">
                                      <p:cBhvr>
                                        <p:cTn id="26" dur="500"/>
                                        <p:tgtEl>
                                          <p:spTgt spid="418822">
                                            <p:txEl>
                                              <p:pRg st="2" end="2"/>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418825"/>
                                        </p:tgtEl>
                                        <p:attrNameLst>
                                          <p:attrName>style.visibility</p:attrName>
                                        </p:attrNameLst>
                                      </p:cBhvr>
                                      <p:to>
                                        <p:strVal val="visible"/>
                                      </p:to>
                                    </p:set>
                                    <p:animEffect transition="in" filter="dissolve">
                                      <p:cBhvr>
                                        <p:cTn id="29" dur="500"/>
                                        <p:tgtEl>
                                          <p:spTgt spid="418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ce réservé du pied de page 3">
            <a:extLst>
              <a:ext uri="{FF2B5EF4-FFF2-40B4-BE49-F238E27FC236}">
                <a16:creationId xmlns:a16="http://schemas.microsoft.com/office/drawing/2014/main" id="{14D52E65-6569-434D-B215-3C3B75336577}"/>
              </a:ext>
            </a:extLst>
          </p:cNvPr>
          <p:cNvSpPr>
            <a:spLocks noGrp="1"/>
          </p:cNvSpPr>
          <p:nvPr>
            <p:ph type="ftr" sz="quarter" idx="11"/>
          </p:nvPr>
        </p:nvSpPr>
        <p:spPr>
          <a:xfrm>
            <a:off x="3123406" y="6619875"/>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49DE0F03-9915-456F-BEE6-8AFBFC546185}" type="slidenum">
              <a:rPr lang="fr-FR" altLang="fr-FR" sz="1200" smtClean="0"/>
              <a:pPr/>
              <a:t>28</a:t>
            </a:fld>
            <a:endParaRPr lang="fr-FR" altLang="fr-FR" sz="1200" dirty="0"/>
          </a:p>
        </p:txBody>
      </p:sp>
      <p:sp>
        <p:nvSpPr>
          <p:cNvPr id="35843" name="Text Box 4">
            <a:extLst>
              <a:ext uri="{FF2B5EF4-FFF2-40B4-BE49-F238E27FC236}">
                <a16:creationId xmlns:a16="http://schemas.microsoft.com/office/drawing/2014/main" id="{D49CAC2D-77BF-4B1D-8AD2-56C8EBB3859E}"/>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(8/9)</a:t>
            </a:r>
            <a:endParaRPr lang="fr-FR" altLang="fr-FR" sz="2800" b="1">
              <a:solidFill>
                <a:srgbClr val="FF0000"/>
              </a:solidFill>
            </a:endParaRPr>
          </a:p>
        </p:txBody>
      </p:sp>
      <p:sp>
        <p:nvSpPr>
          <p:cNvPr id="648197" name="Text Box 5">
            <a:extLst>
              <a:ext uri="{FF2B5EF4-FFF2-40B4-BE49-F238E27FC236}">
                <a16:creationId xmlns:a16="http://schemas.microsoft.com/office/drawing/2014/main" id="{4DAABCCB-8F9B-4B33-91BA-B7C76E106EEA}"/>
              </a:ext>
            </a:extLst>
          </p:cNvPr>
          <p:cNvSpPr txBox="1">
            <a:spLocks noChangeArrowheads="1"/>
          </p:cNvSpPr>
          <p:nvPr/>
        </p:nvSpPr>
        <p:spPr bwMode="auto">
          <a:xfrm>
            <a:off x="250825" y="1341438"/>
            <a:ext cx="8642350" cy="3019425"/>
          </a:xfrm>
          <a:prstGeom prst="rect">
            <a:avLst/>
          </a:prstGeom>
          <a:no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ct val="30000"/>
              </a:spcBef>
              <a:defRPr/>
            </a:pPr>
            <a:r>
              <a:rPr lang="fr-BE" altLang="fr-FR" dirty="0"/>
              <a:t>La nouvelle machine virtuelle ART, ou </a:t>
            </a:r>
            <a:r>
              <a:rPr lang="fr-BE" altLang="fr-FR" b="1" dirty="0"/>
              <a:t>A</a:t>
            </a:r>
            <a:r>
              <a:rPr lang="fr-BE" altLang="fr-FR" dirty="0"/>
              <a:t>ndroid </a:t>
            </a:r>
            <a:r>
              <a:rPr lang="fr-BE" altLang="fr-FR" b="1" dirty="0"/>
              <a:t>R</a:t>
            </a:r>
            <a:r>
              <a:rPr lang="fr-BE" altLang="fr-FR" dirty="0"/>
              <a:t>un </a:t>
            </a:r>
            <a:r>
              <a:rPr lang="fr-BE" altLang="fr-FR" b="1" dirty="0"/>
              <a:t>T</a:t>
            </a:r>
            <a:r>
              <a:rPr lang="fr-BE" altLang="fr-FR" dirty="0"/>
              <a:t>ime ne fonctionne plus en </a:t>
            </a:r>
            <a:r>
              <a:rPr lang="fr-BE" altLang="fr-FR" dirty="0">
                <a:highlight>
                  <a:srgbClr val="FFFF00"/>
                </a:highlight>
              </a:rPr>
              <a:t>Just-In-Time,</a:t>
            </a:r>
            <a:r>
              <a:rPr lang="fr-BE" altLang="fr-FR" dirty="0"/>
              <a:t> mais en </a:t>
            </a:r>
            <a:r>
              <a:rPr lang="fr-BE" altLang="fr-FR" b="1" dirty="0" err="1">
                <a:solidFill>
                  <a:schemeClr val="accent2"/>
                </a:solidFill>
                <a:highlight>
                  <a:srgbClr val="FFFF00"/>
                </a:highlight>
              </a:rPr>
              <a:t>Ahead</a:t>
            </a:r>
            <a:r>
              <a:rPr lang="fr-BE" altLang="fr-FR" b="1" dirty="0">
                <a:solidFill>
                  <a:schemeClr val="accent2"/>
                </a:solidFill>
                <a:highlight>
                  <a:srgbClr val="FFFF00"/>
                </a:highlight>
              </a:rPr>
              <a:t>-Of-Time</a:t>
            </a:r>
            <a:r>
              <a:rPr lang="fr-BE" altLang="fr-FR" dirty="0"/>
              <a:t> ("avant le temps"). </a:t>
            </a:r>
          </a:p>
          <a:p>
            <a:pPr eaLnBrk="1" hangingPunct="1">
              <a:spcBef>
                <a:spcPct val="30000"/>
              </a:spcBef>
              <a:defRPr/>
            </a:pPr>
            <a:r>
              <a:rPr lang="fr-BE" altLang="fr-FR" dirty="0"/>
              <a:t>A la différence de </a:t>
            </a:r>
            <a:r>
              <a:rPr lang="fr-BE" altLang="fr-FR" dirty="0" err="1"/>
              <a:t>Dalvik</a:t>
            </a:r>
            <a:r>
              <a:rPr lang="fr-BE" altLang="fr-FR" dirty="0"/>
              <a:t>, le code fonctionnant avec la machine virtuelle est traduit une seule fois </a:t>
            </a:r>
            <a:r>
              <a:rPr lang="fr-BE" altLang="fr-FR" b="1" dirty="0"/>
              <a:t>lors de l'installation des applications</a:t>
            </a:r>
            <a:r>
              <a:rPr lang="fr-BE" altLang="fr-FR" dirty="0"/>
              <a:t>. ART utilise un outil </a:t>
            </a:r>
            <a:r>
              <a:rPr lang="fr-BE" altLang="fr-FR" b="1" dirty="0">
                <a:highlight>
                  <a:srgbClr val="FFFF00"/>
                </a:highlight>
              </a:rPr>
              <a:t>dex2</a:t>
            </a:r>
            <a:r>
              <a:rPr lang="fr-BE" altLang="fr-FR" b="1" dirty="0">
                <a:solidFill>
                  <a:schemeClr val="accent2"/>
                </a:solidFill>
                <a:highlight>
                  <a:srgbClr val="FFFF00"/>
                </a:highlight>
              </a:rPr>
              <a:t>oat</a:t>
            </a:r>
            <a:r>
              <a:rPr lang="fr-BE" altLang="fr-FR" dirty="0"/>
              <a:t> pour réaliser cette compilation. </a:t>
            </a:r>
            <a:r>
              <a:rPr lang="fr-BE" altLang="fr-FR" dirty="0">
                <a:highlight>
                  <a:srgbClr val="FFFF00"/>
                </a:highlight>
              </a:rPr>
              <a:t>L'allocation mémoire est aussi optimisée </a:t>
            </a:r>
            <a:r>
              <a:rPr lang="fr-BE" altLang="fr-FR" dirty="0"/>
              <a:t>(nouveau </a:t>
            </a:r>
            <a:r>
              <a:rPr lang="fr-BE" altLang="fr-FR" dirty="0" err="1"/>
              <a:t>garbage</a:t>
            </a:r>
            <a:r>
              <a:rPr lang="fr-BE" altLang="fr-FR" dirty="0"/>
              <a:t> collector).</a:t>
            </a:r>
          </a:p>
          <a:p>
            <a:pPr eaLnBrk="1" hangingPunct="1">
              <a:spcBef>
                <a:spcPct val="30000"/>
              </a:spcBef>
              <a:defRPr/>
            </a:pPr>
            <a:r>
              <a:rPr lang="fr-BE" altLang="fr-FR" dirty="0"/>
              <a:t>ART était déjà intégré à 4.4 KitKat, mais pas activée par défaut. La version intégrée à Android 5.0 Lollipop l'utilise, avec des modifications concernant la machine virtuelle.</a:t>
            </a:r>
            <a:endParaRPr lang="fr-FR" altLang="fr-FR" dirty="0"/>
          </a:p>
        </p:txBody>
      </p:sp>
      <p:sp>
        <p:nvSpPr>
          <p:cNvPr id="648198" name="Text Box 6">
            <a:extLst>
              <a:ext uri="{FF2B5EF4-FFF2-40B4-BE49-F238E27FC236}">
                <a16:creationId xmlns:a16="http://schemas.microsoft.com/office/drawing/2014/main" id="{E16820B1-7244-46E6-B6C2-96F652CAD1CA}"/>
              </a:ext>
            </a:extLst>
          </p:cNvPr>
          <p:cNvSpPr txBox="1">
            <a:spLocks noChangeArrowheads="1"/>
          </p:cNvSpPr>
          <p:nvPr/>
        </p:nvSpPr>
        <p:spPr bwMode="auto">
          <a:xfrm>
            <a:off x="250825" y="4446588"/>
            <a:ext cx="8640763" cy="16462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10000"/>
              </a:spcBef>
              <a:buFont typeface="Symbol" panose="05050102010706020507" pitchFamily="18" charset="2"/>
              <a:buNone/>
            </a:pPr>
            <a:r>
              <a:rPr lang="fr-BE" altLang="fr-FR" b="1">
                <a:solidFill>
                  <a:srgbClr val="0000FF"/>
                </a:solidFill>
              </a:rPr>
              <a:t>Intérêt </a:t>
            </a:r>
            <a:r>
              <a:rPr lang="fr-BE" altLang="fr-FR" b="1">
                <a:solidFill>
                  <a:srgbClr val="0000FF"/>
                </a:solidFill>
                <a:sym typeface="Wingdings" panose="05000000000000000000" pitchFamily="2" charset="2"/>
              </a:rPr>
              <a:t></a:t>
            </a:r>
            <a:r>
              <a:rPr lang="fr-BE" altLang="fr-FR">
                <a:sym typeface="Wingdings" panose="05000000000000000000" pitchFamily="2" charset="2"/>
              </a:rPr>
              <a:t> : Les applications sont plus rapides car le code déjà compilé est stocké dans la mémoire et le système n'a donc plus à compiler le code à chaque lancement  les temps de chargement sont réduits. </a:t>
            </a:r>
          </a:p>
          <a:p>
            <a:pPr eaLnBrk="1" hangingPunct="1">
              <a:spcBef>
                <a:spcPct val="10000"/>
              </a:spcBef>
              <a:buFont typeface="Symbol" panose="05050102010706020507" pitchFamily="18" charset="2"/>
              <a:buNone/>
            </a:pPr>
            <a:r>
              <a:rPr lang="fr-BE" altLang="fr-FR" b="1">
                <a:solidFill>
                  <a:srgbClr val="FF0000"/>
                </a:solidFill>
                <a:sym typeface="Wingdings" panose="05000000000000000000" pitchFamily="2" charset="2"/>
              </a:rPr>
              <a:t>Inconvénients </a:t>
            </a:r>
            <a:r>
              <a:rPr lang="fr-BE" altLang="fr-FR">
                <a:sym typeface="Wingdings" panose="05000000000000000000" pitchFamily="2" charset="2"/>
              </a:rPr>
              <a:t> : Les temps d'installation seront plus longs et les applications prennent un peu plus de place  problème pour les smartphones bas de gamme.</a:t>
            </a:r>
            <a:endParaRPr lang="fr-FR" altLang="fr-FR">
              <a:sym typeface="Wingdings" panose="05000000000000000000" pitchFamily="2" charset="2"/>
            </a:endParaRPr>
          </a:p>
        </p:txBody>
      </p:sp>
      <p:sp>
        <p:nvSpPr>
          <p:cNvPr id="648199" name="Text Box 7">
            <a:extLst>
              <a:ext uri="{FF2B5EF4-FFF2-40B4-BE49-F238E27FC236}">
                <a16:creationId xmlns:a16="http://schemas.microsoft.com/office/drawing/2014/main" id="{3D8E86D2-DA5E-4584-B3B1-C2367FDAB25A}"/>
              </a:ext>
            </a:extLst>
          </p:cNvPr>
          <p:cNvSpPr txBox="1">
            <a:spLocks noChangeArrowheads="1"/>
          </p:cNvSpPr>
          <p:nvPr/>
        </p:nvSpPr>
        <p:spPr bwMode="auto">
          <a:xfrm>
            <a:off x="250825" y="5998961"/>
            <a:ext cx="8893175"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t>ART et </a:t>
            </a:r>
            <a:r>
              <a:rPr lang="fr-BE" altLang="fr-FR" dirty="0" err="1"/>
              <a:t>Dalvik</a:t>
            </a:r>
            <a:r>
              <a:rPr lang="fr-BE" altLang="fr-FR" dirty="0"/>
              <a:t> sont compatibles : les anciens fichiers </a:t>
            </a:r>
            <a:r>
              <a:rPr lang="fr-BE" altLang="fr-FR" dirty="0" err="1"/>
              <a:t>dex</a:t>
            </a:r>
            <a:r>
              <a:rPr lang="fr-BE" altLang="fr-FR" dirty="0"/>
              <a:t> sont donc correctement exécutés (ouf !).</a:t>
            </a:r>
            <a:endParaRPr lang="fr-FR" altLang="fr-FR" dirty="0"/>
          </a:p>
        </p:txBody>
      </p:sp>
      <p:sp>
        <p:nvSpPr>
          <p:cNvPr id="35847" name="Text Box 8">
            <a:extLst>
              <a:ext uri="{FF2B5EF4-FFF2-40B4-BE49-F238E27FC236}">
                <a16:creationId xmlns:a16="http://schemas.microsoft.com/office/drawing/2014/main" id="{51D87E03-7A30-4EFF-8EDC-72B8D0222306}"/>
              </a:ext>
            </a:extLst>
          </p:cNvPr>
          <p:cNvSpPr txBox="1">
            <a:spLocks noChangeArrowheads="1"/>
          </p:cNvSpPr>
          <p:nvPr/>
        </p:nvSpPr>
        <p:spPr bwMode="auto">
          <a:xfrm>
            <a:off x="-252413" y="1052513"/>
            <a:ext cx="4752976"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4. Une nouvelle machine virtuelle</a:t>
            </a:r>
            <a:endParaRPr lang="fr-FR" altLang="fr-FR" b="1" u="sng">
              <a:solidFill>
                <a:schemeClr val="accent2"/>
              </a:solidFill>
            </a:endParaRPr>
          </a:p>
        </p:txBody>
      </p:sp>
      <p:sp>
        <p:nvSpPr>
          <p:cNvPr id="648201" name="Text Box 9">
            <a:extLst>
              <a:ext uri="{FF2B5EF4-FFF2-40B4-BE49-F238E27FC236}">
                <a16:creationId xmlns:a16="http://schemas.microsoft.com/office/drawing/2014/main" id="{C3757038-64C8-4637-8399-1AD3E23FE8E5}"/>
              </a:ext>
            </a:extLst>
          </p:cNvPr>
          <p:cNvSpPr txBox="1">
            <a:spLocks noChangeArrowheads="1"/>
          </p:cNvSpPr>
          <p:nvPr/>
        </p:nvSpPr>
        <p:spPr bwMode="auto">
          <a:xfrm>
            <a:off x="7092950" y="476250"/>
            <a:ext cx="1728788" cy="835025"/>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sz="1600" b="1"/>
              <a:t>O</a:t>
            </a:r>
            <a:r>
              <a:rPr lang="fr-FR" altLang="fr-FR" sz="1600"/>
              <a:t>f </a:t>
            </a:r>
            <a:r>
              <a:rPr lang="fr-FR" altLang="fr-FR" sz="1600" b="1"/>
              <a:t>A</a:t>
            </a:r>
            <a:r>
              <a:rPr lang="fr-FR" altLang="fr-FR" sz="1600"/>
              <a:t>head </a:t>
            </a:r>
            <a:r>
              <a:rPr lang="fr-FR" altLang="fr-FR" sz="1600" b="1"/>
              <a:t>Time</a:t>
            </a:r>
            <a:r>
              <a:rPr lang="fr-FR" altLang="fr-FR" sz="1600"/>
              <a:t>, a silly reordering of </a:t>
            </a:r>
            <a:r>
              <a:rPr lang="fr-FR" altLang="fr-FR" sz="1600" b="1"/>
              <a:t>A</a:t>
            </a:r>
            <a:r>
              <a:rPr lang="fr-FR" altLang="fr-FR" sz="1600"/>
              <a:t>head </a:t>
            </a:r>
            <a:r>
              <a:rPr lang="fr-FR" altLang="fr-FR" sz="1600" b="1"/>
              <a:t>O</a:t>
            </a:r>
            <a:r>
              <a:rPr lang="fr-FR" altLang="fr-FR" sz="1600"/>
              <a:t>f </a:t>
            </a:r>
            <a:r>
              <a:rPr lang="fr-FR" altLang="fr-FR" sz="1600" b="1"/>
              <a:t>T</a:t>
            </a:r>
            <a:r>
              <a:rPr lang="fr-FR" altLang="fr-FR" sz="1600"/>
              <a:t>ime </a:t>
            </a:r>
          </a:p>
        </p:txBody>
      </p:sp>
      <p:sp>
        <p:nvSpPr>
          <p:cNvPr id="648202" name="Line 10">
            <a:extLst>
              <a:ext uri="{FF2B5EF4-FFF2-40B4-BE49-F238E27FC236}">
                <a16:creationId xmlns:a16="http://schemas.microsoft.com/office/drawing/2014/main" id="{24A01DFF-F39B-45D7-9AA6-F49B7AC0C3E3}"/>
              </a:ext>
            </a:extLst>
          </p:cNvPr>
          <p:cNvSpPr>
            <a:spLocks noChangeShapeType="1"/>
          </p:cNvSpPr>
          <p:nvPr/>
        </p:nvSpPr>
        <p:spPr bwMode="auto">
          <a:xfrm>
            <a:off x="8604250" y="1341438"/>
            <a:ext cx="0" cy="115093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8197">
                                            <p:txEl>
                                              <p:pRg st="0" end="0"/>
                                            </p:txEl>
                                          </p:spTgt>
                                        </p:tgtEl>
                                        <p:attrNameLst>
                                          <p:attrName>style.visibility</p:attrName>
                                        </p:attrNameLst>
                                      </p:cBhvr>
                                      <p:to>
                                        <p:strVal val="visible"/>
                                      </p:to>
                                    </p:set>
                                    <p:animEffect transition="in" filter="dissolve">
                                      <p:cBhvr>
                                        <p:cTn id="7" dur="500"/>
                                        <p:tgtEl>
                                          <p:spTgt spid="6481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48197">
                                            <p:txEl>
                                              <p:pRg st="1" end="1"/>
                                            </p:txEl>
                                          </p:spTgt>
                                        </p:tgtEl>
                                        <p:attrNameLst>
                                          <p:attrName>style.visibility</p:attrName>
                                        </p:attrNameLst>
                                      </p:cBhvr>
                                      <p:to>
                                        <p:strVal val="visible"/>
                                      </p:to>
                                    </p:set>
                                    <p:animEffect transition="in" filter="dissolve">
                                      <p:cBhvr>
                                        <p:cTn id="12" dur="500"/>
                                        <p:tgtEl>
                                          <p:spTgt spid="6481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48202"/>
                                        </p:tgtEl>
                                        <p:attrNameLst>
                                          <p:attrName>style.visibility</p:attrName>
                                        </p:attrNameLst>
                                      </p:cBhvr>
                                      <p:to>
                                        <p:strVal val="visible"/>
                                      </p:to>
                                    </p:set>
                                    <p:animEffect transition="in" filter="dissolve">
                                      <p:cBhvr>
                                        <p:cTn id="17" dur="500"/>
                                        <p:tgtEl>
                                          <p:spTgt spid="648202"/>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648201"/>
                                        </p:tgtEl>
                                        <p:attrNameLst>
                                          <p:attrName>style.visibility</p:attrName>
                                        </p:attrNameLst>
                                      </p:cBhvr>
                                      <p:to>
                                        <p:strVal val="visible"/>
                                      </p:to>
                                    </p:set>
                                    <p:animEffect transition="in" filter="dissolve">
                                      <p:cBhvr>
                                        <p:cTn id="20" dur="500"/>
                                        <p:tgtEl>
                                          <p:spTgt spid="64820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648197">
                                            <p:txEl>
                                              <p:pRg st="2" end="2"/>
                                            </p:txEl>
                                          </p:spTgt>
                                        </p:tgtEl>
                                        <p:attrNameLst>
                                          <p:attrName>style.visibility</p:attrName>
                                        </p:attrNameLst>
                                      </p:cBhvr>
                                      <p:to>
                                        <p:strVal val="visible"/>
                                      </p:to>
                                    </p:set>
                                    <p:animEffect transition="in" filter="dissolve">
                                      <p:cBhvr>
                                        <p:cTn id="25" dur="500"/>
                                        <p:tgtEl>
                                          <p:spTgt spid="648197">
                                            <p:txEl>
                                              <p:pRg st="2" end="2"/>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648198">
                                            <p:txEl>
                                              <p:pRg st="0" end="0"/>
                                            </p:txEl>
                                          </p:spTgt>
                                        </p:tgtEl>
                                        <p:attrNameLst>
                                          <p:attrName>style.visibility</p:attrName>
                                        </p:attrNameLst>
                                      </p:cBhvr>
                                      <p:to>
                                        <p:strVal val="visible"/>
                                      </p:to>
                                    </p:set>
                                    <p:animEffect transition="in" filter="dissolve">
                                      <p:cBhvr>
                                        <p:cTn id="30" dur="500"/>
                                        <p:tgtEl>
                                          <p:spTgt spid="648198">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nodeType="clickEffect">
                                  <p:stCondLst>
                                    <p:cond delay="0"/>
                                  </p:stCondLst>
                                  <p:childTnLst>
                                    <p:set>
                                      <p:cBhvr>
                                        <p:cTn id="34" dur="1" fill="hold">
                                          <p:stCondLst>
                                            <p:cond delay="0"/>
                                          </p:stCondLst>
                                        </p:cTn>
                                        <p:tgtEl>
                                          <p:spTgt spid="648198">
                                            <p:txEl>
                                              <p:pRg st="1" end="1"/>
                                            </p:txEl>
                                          </p:spTgt>
                                        </p:tgtEl>
                                        <p:attrNameLst>
                                          <p:attrName>style.visibility</p:attrName>
                                        </p:attrNameLst>
                                      </p:cBhvr>
                                      <p:to>
                                        <p:strVal val="visible"/>
                                      </p:to>
                                    </p:set>
                                    <p:animEffect transition="in" filter="dissolve">
                                      <p:cBhvr>
                                        <p:cTn id="35" dur="500"/>
                                        <p:tgtEl>
                                          <p:spTgt spid="648198">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648199">
                                            <p:txEl>
                                              <p:pRg st="0" end="0"/>
                                            </p:txEl>
                                          </p:spTgt>
                                        </p:tgtEl>
                                        <p:attrNameLst>
                                          <p:attrName>style.visibility</p:attrName>
                                        </p:attrNameLst>
                                      </p:cBhvr>
                                      <p:to>
                                        <p:strVal val="visible"/>
                                      </p:to>
                                    </p:set>
                                    <p:animEffect transition="in" filter="dissolve">
                                      <p:cBhvr>
                                        <p:cTn id="40" dur="500"/>
                                        <p:tgtEl>
                                          <p:spTgt spid="6481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ce réservé du pied de page 3">
            <a:extLst>
              <a:ext uri="{FF2B5EF4-FFF2-40B4-BE49-F238E27FC236}">
                <a16:creationId xmlns:a16="http://schemas.microsoft.com/office/drawing/2014/main" id="{68C56A56-4A71-4A42-BD46-8D25DB0B737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8DA2CC03-2648-4313-9AB9-1A502CE7E429}" type="slidenum">
              <a:rPr lang="fr-FR" altLang="fr-FR" sz="1200" smtClean="0"/>
              <a:pPr/>
              <a:t>29</a:t>
            </a:fld>
            <a:endParaRPr lang="fr-FR" altLang="fr-FR" sz="1200" dirty="0"/>
          </a:p>
        </p:txBody>
      </p:sp>
      <p:pic>
        <p:nvPicPr>
          <p:cNvPr id="690186" name="Picture 10">
            <a:extLst>
              <a:ext uri="{FF2B5EF4-FFF2-40B4-BE49-F238E27FC236}">
                <a16:creationId xmlns:a16="http://schemas.microsoft.com/office/drawing/2014/main" id="{4BA7DBFC-99BC-456A-AA9A-145EB8A66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96975"/>
            <a:ext cx="6264275" cy="564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82" name="Text Box 6">
            <a:extLst>
              <a:ext uri="{FF2B5EF4-FFF2-40B4-BE49-F238E27FC236}">
                <a16:creationId xmlns:a16="http://schemas.microsoft.com/office/drawing/2014/main" id="{123BF7B2-47D2-42D4-BCCE-2F73F3879A1F}"/>
              </a:ext>
            </a:extLst>
          </p:cNvPr>
          <p:cNvSpPr txBox="1">
            <a:spLocks noChangeArrowheads="1"/>
          </p:cNvSpPr>
          <p:nvPr/>
        </p:nvSpPr>
        <p:spPr bwMode="auto">
          <a:xfrm>
            <a:off x="0" y="2236787"/>
            <a:ext cx="1728788" cy="4484688"/>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sz="1400" b="1" dirty="0"/>
              <a:t>Just In Time (JIT)</a:t>
            </a:r>
          </a:p>
          <a:p>
            <a:pPr eaLnBrk="1" hangingPunct="1">
              <a:spcBef>
                <a:spcPct val="20000"/>
              </a:spcBef>
              <a:buFont typeface="Symbol" panose="05050102010706020507" pitchFamily="18" charset="2"/>
              <a:buNone/>
            </a:pPr>
            <a:r>
              <a:rPr lang="fr-FR" altLang="fr-FR" sz="1400" dirty="0" err="1"/>
              <a:t>With</a:t>
            </a:r>
            <a:r>
              <a:rPr lang="fr-FR" altLang="fr-FR" sz="1400" dirty="0"/>
              <a:t> the </a:t>
            </a:r>
            <a:r>
              <a:rPr lang="fr-FR" altLang="fr-FR" sz="1400" dirty="0" err="1"/>
              <a:t>Dalvik</a:t>
            </a:r>
            <a:r>
              <a:rPr lang="fr-FR" altLang="fr-FR" sz="1400" dirty="0"/>
              <a:t> JIT compiler, </a:t>
            </a:r>
            <a:r>
              <a:rPr lang="fr-FR" altLang="fr-FR" sz="1400" b="1" dirty="0" err="1"/>
              <a:t>each</a:t>
            </a:r>
            <a:r>
              <a:rPr lang="fr-FR" altLang="fr-FR" sz="1400" b="1" dirty="0"/>
              <a:t> time </a:t>
            </a:r>
            <a:r>
              <a:rPr lang="fr-FR" altLang="fr-FR" sz="1400" b="1" dirty="0" err="1"/>
              <a:t>when</a:t>
            </a:r>
            <a:r>
              <a:rPr lang="fr-FR" altLang="fr-FR" sz="1400" b="1" dirty="0"/>
              <a:t> the app </a:t>
            </a:r>
            <a:r>
              <a:rPr lang="fr-FR" altLang="fr-FR" sz="1400" b="1" dirty="0" err="1"/>
              <a:t>is</a:t>
            </a:r>
            <a:r>
              <a:rPr lang="fr-FR" altLang="fr-FR" sz="1400" b="1" dirty="0"/>
              <a:t> run</a:t>
            </a:r>
            <a:r>
              <a:rPr lang="fr-FR" altLang="fr-FR" sz="1400" dirty="0"/>
              <a:t>, </a:t>
            </a:r>
            <a:r>
              <a:rPr lang="fr-FR" altLang="fr-FR" sz="1400" dirty="0" err="1"/>
              <a:t>it</a:t>
            </a:r>
            <a:r>
              <a:rPr lang="fr-FR" altLang="fr-FR" sz="1400" dirty="0"/>
              <a:t> </a:t>
            </a:r>
            <a:r>
              <a:rPr lang="fr-FR" altLang="fr-FR" sz="1400" dirty="0" err="1"/>
              <a:t>dynamically</a:t>
            </a:r>
            <a:r>
              <a:rPr lang="fr-FR" altLang="fr-FR" sz="1400" dirty="0"/>
              <a:t> </a:t>
            </a:r>
            <a:r>
              <a:rPr lang="fr-FR" altLang="fr-FR" sz="1400" b="1" dirty="0"/>
              <a:t>translates</a:t>
            </a:r>
            <a:r>
              <a:rPr lang="fr-FR" altLang="fr-FR" sz="1400" dirty="0"/>
              <a:t> a part of the </a:t>
            </a:r>
            <a:r>
              <a:rPr lang="fr-FR" altLang="fr-FR" sz="1400" dirty="0" err="1"/>
              <a:t>Dalvik</a:t>
            </a:r>
            <a:r>
              <a:rPr lang="fr-FR" altLang="fr-FR" sz="1400" dirty="0"/>
              <a:t> </a:t>
            </a:r>
            <a:r>
              <a:rPr lang="fr-FR" altLang="fr-FR" sz="1400" dirty="0" err="1"/>
              <a:t>bytecode</a:t>
            </a:r>
            <a:r>
              <a:rPr lang="fr-FR" altLang="fr-FR" sz="1400" dirty="0"/>
              <a:t> </a:t>
            </a:r>
            <a:r>
              <a:rPr lang="fr-FR" altLang="fr-FR" sz="1400" dirty="0" err="1"/>
              <a:t>into</a:t>
            </a:r>
            <a:r>
              <a:rPr lang="fr-FR" altLang="fr-FR" sz="1400" dirty="0"/>
              <a:t> machine code.</a:t>
            </a:r>
          </a:p>
          <a:p>
            <a:pPr eaLnBrk="1" hangingPunct="1">
              <a:spcBef>
                <a:spcPct val="20000"/>
              </a:spcBef>
              <a:buFont typeface="Symbol" panose="05050102010706020507" pitchFamily="18" charset="2"/>
              <a:buNone/>
            </a:pPr>
            <a:r>
              <a:rPr lang="fr-FR" altLang="fr-FR" sz="1400" dirty="0"/>
              <a:t>As the </a:t>
            </a:r>
            <a:r>
              <a:rPr lang="fr-FR" altLang="fr-FR" sz="1400" dirty="0" err="1"/>
              <a:t>execution</a:t>
            </a:r>
            <a:r>
              <a:rPr lang="fr-FR" altLang="fr-FR" sz="1400" dirty="0"/>
              <a:t> progresses, more </a:t>
            </a:r>
            <a:r>
              <a:rPr lang="fr-FR" altLang="fr-FR" sz="1400" b="1" dirty="0" err="1"/>
              <a:t>bytecode</a:t>
            </a:r>
            <a:r>
              <a:rPr lang="fr-FR" altLang="fr-FR" sz="1400" b="1" dirty="0"/>
              <a:t> </a:t>
            </a:r>
            <a:r>
              <a:rPr lang="fr-FR" altLang="fr-FR" sz="1400" b="1" dirty="0" err="1"/>
              <a:t>is</a:t>
            </a:r>
            <a:r>
              <a:rPr lang="fr-FR" altLang="fr-FR" sz="1400" b="1" dirty="0"/>
              <a:t> </a:t>
            </a:r>
            <a:r>
              <a:rPr lang="fr-FR" altLang="fr-FR" sz="1400" b="1" dirty="0" err="1"/>
              <a:t>compiled</a:t>
            </a:r>
            <a:r>
              <a:rPr lang="fr-FR" altLang="fr-FR" sz="1400" b="1" dirty="0"/>
              <a:t> and </a:t>
            </a:r>
            <a:r>
              <a:rPr lang="fr-FR" altLang="fr-FR" sz="1400" b="1" dirty="0" err="1"/>
              <a:t>cached</a:t>
            </a:r>
            <a:r>
              <a:rPr lang="fr-FR" altLang="fr-FR" sz="1400" dirty="0"/>
              <a:t>. </a:t>
            </a:r>
          </a:p>
          <a:p>
            <a:pPr eaLnBrk="1" hangingPunct="1">
              <a:spcBef>
                <a:spcPct val="20000"/>
              </a:spcBef>
              <a:buFont typeface="Symbol" panose="05050102010706020507" pitchFamily="18" charset="2"/>
              <a:buNone/>
            </a:pPr>
            <a:r>
              <a:rPr lang="fr-FR" altLang="fr-FR" sz="1400" dirty="0" err="1"/>
              <a:t>Since</a:t>
            </a:r>
            <a:r>
              <a:rPr lang="fr-FR" altLang="fr-FR" sz="1400" dirty="0"/>
              <a:t> JIT compiles </a:t>
            </a:r>
            <a:r>
              <a:rPr lang="fr-FR" altLang="fr-FR" sz="1400" dirty="0" err="1"/>
              <a:t>only</a:t>
            </a:r>
            <a:r>
              <a:rPr lang="fr-FR" altLang="fr-FR" sz="1400" dirty="0"/>
              <a:t> a part of the code, </a:t>
            </a:r>
            <a:r>
              <a:rPr lang="fr-FR" altLang="fr-FR" sz="1400" dirty="0" err="1"/>
              <a:t>it</a:t>
            </a:r>
            <a:r>
              <a:rPr lang="fr-FR" altLang="fr-FR" sz="1400" dirty="0"/>
              <a:t> has a </a:t>
            </a:r>
            <a:r>
              <a:rPr lang="fr-FR" altLang="fr-FR" sz="1400" b="1" dirty="0" err="1">
                <a:solidFill>
                  <a:srgbClr val="0000FF"/>
                </a:solidFill>
              </a:rPr>
              <a:t>smaller</a:t>
            </a:r>
            <a:r>
              <a:rPr lang="fr-FR" altLang="fr-FR" sz="1400" b="1" dirty="0">
                <a:solidFill>
                  <a:srgbClr val="0000FF"/>
                </a:solidFill>
              </a:rPr>
              <a:t> memory </a:t>
            </a:r>
            <a:r>
              <a:rPr lang="fr-FR" altLang="fr-FR" sz="1400" b="1" dirty="0" err="1">
                <a:solidFill>
                  <a:srgbClr val="0000FF"/>
                </a:solidFill>
              </a:rPr>
              <a:t>footprint</a:t>
            </a:r>
            <a:r>
              <a:rPr lang="fr-FR" altLang="fr-FR" sz="1400" dirty="0"/>
              <a:t> and uses </a:t>
            </a:r>
            <a:r>
              <a:rPr lang="fr-FR" altLang="fr-FR" sz="1400" dirty="0" err="1"/>
              <a:t>less</a:t>
            </a:r>
            <a:r>
              <a:rPr lang="fr-FR" altLang="fr-FR" sz="1400" dirty="0"/>
              <a:t> </a:t>
            </a:r>
            <a:r>
              <a:rPr lang="fr-FR" altLang="fr-FR" sz="1400" dirty="0" err="1"/>
              <a:t>physical</a:t>
            </a:r>
            <a:r>
              <a:rPr lang="fr-FR" altLang="fr-FR" sz="1400" dirty="0"/>
              <a:t> </a:t>
            </a:r>
            <a:r>
              <a:rPr lang="fr-FR" altLang="fr-FR" sz="1400" dirty="0" err="1"/>
              <a:t>space</a:t>
            </a:r>
            <a:r>
              <a:rPr lang="fr-FR" altLang="fr-FR" sz="1400" dirty="0"/>
              <a:t> on the </a:t>
            </a:r>
            <a:r>
              <a:rPr lang="fr-FR" altLang="fr-FR" sz="1400" dirty="0" err="1"/>
              <a:t>device</a:t>
            </a:r>
            <a:r>
              <a:rPr lang="fr-FR" altLang="fr-FR" sz="1400" dirty="0"/>
              <a:t>.</a:t>
            </a:r>
          </a:p>
        </p:txBody>
      </p:sp>
      <p:sp>
        <p:nvSpPr>
          <p:cNvPr id="690184" name="Text Box 8">
            <a:extLst>
              <a:ext uri="{FF2B5EF4-FFF2-40B4-BE49-F238E27FC236}">
                <a16:creationId xmlns:a16="http://schemas.microsoft.com/office/drawing/2014/main" id="{3BA367B2-8338-4002-8FC3-B23B89F2EC9F}"/>
              </a:ext>
            </a:extLst>
          </p:cNvPr>
          <p:cNvSpPr txBox="1">
            <a:spLocks noChangeArrowheads="1"/>
          </p:cNvSpPr>
          <p:nvPr/>
        </p:nvSpPr>
        <p:spPr bwMode="auto">
          <a:xfrm>
            <a:off x="7200900" y="758825"/>
            <a:ext cx="1979613" cy="5632450"/>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sz="1400" b="1"/>
              <a:t>Ahead Of Time (AOT)</a:t>
            </a:r>
          </a:p>
          <a:p>
            <a:pPr eaLnBrk="1" hangingPunct="1">
              <a:spcBef>
                <a:spcPct val="50000"/>
              </a:spcBef>
              <a:buFont typeface="Symbol" panose="05050102010706020507" pitchFamily="18" charset="2"/>
              <a:buNone/>
            </a:pPr>
            <a:r>
              <a:rPr lang="fr-FR" altLang="fr-FR" sz="1400"/>
              <a:t>ART is equipped with an Ahead-of-Time compiler. </a:t>
            </a:r>
            <a:r>
              <a:rPr lang="fr-FR" altLang="fr-FR" sz="1400" b="1"/>
              <a:t>During the app’s installation phase</a:t>
            </a:r>
            <a:r>
              <a:rPr lang="fr-FR" altLang="fr-FR" sz="1400"/>
              <a:t>, it statically </a:t>
            </a:r>
            <a:r>
              <a:rPr lang="fr-FR" altLang="fr-FR" sz="1400" b="1"/>
              <a:t>translates</a:t>
            </a:r>
            <a:r>
              <a:rPr lang="fr-FR" altLang="fr-FR" sz="1400"/>
              <a:t> the DEX bytecode into machine code and stores in the device’s storage. This is a one-time event which happens when the app is installed on the device. With no need for JIT compilation, the code executes </a:t>
            </a:r>
            <a:r>
              <a:rPr lang="fr-FR" altLang="fr-FR" sz="1400" b="1">
                <a:solidFill>
                  <a:srgbClr val="0000FF"/>
                </a:solidFill>
              </a:rPr>
              <a:t>much faster</a:t>
            </a:r>
            <a:r>
              <a:rPr lang="fr-FR" altLang="fr-FR" sz="1400"/>
              <a:t>.</a:t>
            </a:r>
          </a:p>
          <a:p>
            <a:pPr eaLnBrk="1" hangingPunct="1">
              <a:spcBef>
                <a:spcPct val="50000"/>
              </a:spcBef>
              <a:buFont typeface="Symbol" panose="05050102010706020507" pitchFamily="18" charset="2"/>
              <a:buNone/>
            </a:pPr>
            <a:r>
              <a:rPr lang="fr-FR" altLang="fr-FR" sz="1400"/>
              <a:t>As ART runs app machine code directly (native execution), it doesn’t hit the CPU as hard as just-in-time code compiling on Dalvik. Because of less CPU usage results in less battery drain.</a:t>
            </a:r>
          </a:p>
        </p:txBody>
      </p:sp>
      <p:sp>
        <p:nvSpPr>
          <p:cNvPr id="36870" name="Text Box 11">
            <a:extLst>
              <a:ext uri="{FF2B5EF4-FFF2-40B4-BE49-F238E27FC236}">
                <a16:creationId xmlns:a16="http://schemas.microsoft.com/office/drawing/2014/main" id="{930E6AB8-96E6-4CBE-BB2C-71750B41E0D4}"/>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3. La machine virtuelle Dalvik</a:t>
            </a:r>
            <a:r>
              <a:rPr lang="fr-BE" altLang="fr-FR" sz="2800">
                <a:solidFill>
                  <a:srgbClr val="FF0000"/>
                </a:solidFill>
              </a:rPr>
              <a:t> </a:t>
            </a:r>
            <a:r>
              <a:rPr lang="fr-BE" altLang="fr-FR" sz="2800" b="1">
                <a:solidFill>
                  <a:srgbClr val="FF0000"/>
                </a:solidFill>
              </a:rPr>
              <a:t>(9/9)</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90186"/>
                                        </p:tgtEl>
                                        <p:attrNameLst>
                                          <p:attrName>style.visibility</p:attrName>
                                        </p:attrNameLst>
                                      </p:cBhvr>
                                      <p:to>
                                        <p:strVal val="visible"/>
                                      </p:to>
                                    </p:set>
                                    <p:animEffect transition="in" filter="diamond(out)">
                                      <p:cBhvr>
                                        <p:cTn id="7" dur="500"/>
                                        <p:tgtEl>
                                          <p:spTgt spid="690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90182">
                                            <p:txEl>
                                              <p:pRg st="0" end="0"/>
                                            </p:txEl>
                                          </p:spTgt>
                                        </p:tgtEl>
                                        <p:attrNameLst>
                                          <p:attrName>style.visibility</p:attrName>
                                        </p:attrNameLst>
                                      </p:cBhvr>
                                      <p:to>
                                        <p:strVal val="visible"/>
                                      </p:to>
                                    </p:set>
                                    <p:animEffect transition="in" filter="dissolve">
                                      <p:cBhvr>
                                        <p:cTn id="12" dur="500"/>
                                        <p:tgtEl>
                                          <p:spTgt spid="69018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90182">
                                            <p:txEl>
                                              <p:pRg st="1" end="1"/>
                                            </p:txEl>
                                          </p:spTgt>
                                        </p:tgtEl>
                                        <p:attrNameLst>
                                          <p:attrName>style.visibility</p:attrName>
                                        </p:attrNameLst>
                                      </p:cBhvr>
                                      <p:to>
                                        <p:strVal val="visible"/>
                                      </p:to>
                                    </p:set>
                                    <p:animEffect transition="in" filter="dissolve">
                                      <p:cBhvr>
                                        <p:cTn id="15" dur="500"/>
                                        <p:tgtEl>
                                          <p:spTgt spid="690182">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690182">
                                            <p:txEl>
                                              <p:pRg st="2" end="2"/>
                                            </p:txEl>
                                          </p:spTgt>
                                        </p:tgtEl>
                                        <p:attrNameLst>
                                          <p:attrName>style.visibility</p:attrName>
                                        </p:attrNameLst>
                                      </p:cBhvr>
                                      <p:to>
                                        <p:strVal val="visible"/>
                                      </p:to>
                                    </p:set>
                                    <p:animEffect transition="in" filter="dissolve">
                                      <p:cBhvr>
                                        <p:cTn id="20" dur="500"/>
                                        <p:tgtEl>
                                          <p:spTgt spid="690182">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690182">
                                            <p:txEl>
                                              <p:pRg st="3" end="3"/>
                                            </p:txEl>
                                          </p:spTgt>
                                        </p:tgtEl>
                                        <p:attrNameLst>
                                          <p:attrName>style.visibility</p:attrName>
                                        </p:attrNameLst>
                                      </p:cBhvr>
                                      <p:to>
                                        <p:strVal val="visible"/>
                                      </p:to>
                                    </p:set>
                                    <p:animEffect transition="in" filter="dissolve">
                                      <p:cBhvr>
                                        <p:cTn id="25" dur="500"/>
                                        <p:tgtEl>
                                          <p:spTgt spid="690182">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690184">
                                            <p:txEl>
                                              <p:pRg st="0" end="0"/>
                                            </p:txEl>
                                          </p:spTgt>
                                        </p:tgtEl>
                                        <p:attrNameLst>
                                          <p:attrName>style.visibility</p:attrName>
                                        </p:attrNameLst>
                                      </p:cBhvr>
                                      <p:to>
                                        <p:strVal val="visible"/>
                                      </p:to>
                                    </p:set>
                                    <p:animEffect transition="in" filter="dissolve">
                                      <p:cBhvr>
                                        <p:cTn id="30" dur="500"/>
                                        <p:tgtEl>
                                          <p:spTgt spid="690184">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90184">
                                            <p:txEl>
                                              <p:pRg st="1" end="1"/>
                                            </p:txEl>
                                          </p:spTgt>
                                        </p:tgtEl>
                                        <p:attrNameLst>
                                          <p:attrName>style.visibility</p:attrName>
                                        </p:attrNameLst>
                                      </p:cBhvr>
                                      <p:to>
                                        <p:strVal val="visible"/>
                                      </p:to>
                                    </p:set>
                                    <p:animEffect transition="in" filter="dissolve">
                                      <p:cBhvr>
                                        <p:cTn id="33" dur="500"/>
                                        <p:tgtEl>
                                          <p:spTgt spid="690184">
                                            <p:txEl>
                                              <p:pRg st="1" end="1"/>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nodeType="clickEffect">
                                  <p:stCondLst>
                                    <p:cond delay="0"/>
                                  </p:stCondLst>
                                  <p:childTnLst>
                                    <p:set>
                                      <p:cBhvr>
                                        <p:cTn id="37" dur="1" fill="hold">
                                          <p:stCondLst>
                                            <p:cond delay="0"/>
                                          </p:stCondLst>
                                        </p:cTn>
                                        <p:tgtEl>
                                          <p:spTgt spid="690184">
                                            <p:txEl>
                                              <p:pRg st="2" end="2"/>
                                            </p:txEl>
                                          </p:spTgt>
                                        </p:tgtEl>
                                        <p:attrNameLst>
                                          <p:attrName>style.visibility</p:attrName>
                                        </p:attrNameLst>
                                      </p:cBhvr>
                                      <p:to>
                                        <p:strVal val="visible"/>
                                      </p:to>
                                    </p:set>
                                    <p:animEffect transition="in" filter="dissolve">
                                      <p:cBhvr>
                                        <p:cTn id="38" dur="500"/>
                                        <p:tgtEl>
                                          <p:spTgt spid="69018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u pied de page 3">
            <a:extLst>
              <a:ext uri="{FF2B5EF4-FFF2-40B4-BE49-F238E27FC236}">
                <a16:creationId xmlns:a16="http://schemas.microsoft.com/office/drawing/2014/main" id="{9535AE0F-9F8B-487C-86B0-39349AF6C70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F5CA72F2-35E3-40B6-9D23-C31C1982AD42}" type="slidenum">
              <a:rPr lang="fr-FR" altLang="fr-FR" sz="1200" smtClean="0"/>
              <a:pPr/>
              <a:t>3</a:t>
            </a:fld>
            <a:endParaRPr lang="fr-FR" altLang="fr-FR" sz="1200" dirty="0"/>
          </a:p>
        </p:txBody>
      </p:sp>
      <p:sp>
        <p:nvSpPr>
          <p:cNvPr id="9219" name="Text Box 7">
            <a:extLst>
              <a:ext uri="{FF2B5EF4-FFF2-40B4-BE49-F238E27FC236}">
                <a16:creationId xmlns:a16="http://schemas.microsoft.com/office/drawing/2014/main" id="{6A2B0123-257D-42C2-8381-9C0334609BED}"/>
              </a:ext>
            </a:extLst>
          </p:cNvPr>
          <p:cNvSpPr txBox="1">
            <a:spLocks noChangeArrowheads="1"/>
          </p:cNvSpPr>
          <p:nvPr/>
        </p:nvSpPr>
        <p:spPr bwMode="auto">
          <a:xfrm>
            <a:off x="3708400" y="260350"/>
            <a:ext cx="1800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3200" b="1" dirty="0">
                <a:solidFill>
                  <a:schemeClr val="accent6">
                    <a:lumMod val="60000"/>
                    <a:lumOff val="40000"/>
                  </a:schemeClr>
                </a:solidFill>
              </a:rPr>
              <a:t>Agenda</a:t>
            </a:r>
            <a:endParaRPr lang="fr-FR" altLang="fr-FR" sz="3200" b="1" dirty="0">
              <a:solidFill>
                <a:schemeClr val="accent6">
                  <a:lumMod val="60000"/>
                  <a:lumOff val="40000"/>
                </a:schemeClr>
              </a:solidFill>
            </a:endParaRPr>
          </a:p>
        </p:txBody>
      </p:sp>
      <p:sp>
        <p:nvSpPr>
          <p:cNvPr id="33797" name="Text Box 5">
            <a:extLst>
              <a:ext uri="{FF2B5EF4-FFF2-40B4-BE49-F238E27FC236}">
                <a16:creationId xmlns:a16="http://schemas.microsoft.com/office/drawing/2014/main" id="{FEB838A3-DAEE-4870-BA54-C3085504A08E}"/>
              </a:ext>
            </a:extLst>
          </p:cNvPr>
          <p:cNvSpPr txBox="1">
            <a:spLocks noChangeArrowheads="1"/>
          </p:cNvSpPr>
          <p:nvPr/>
        </p:nvSpPr>
        <p:spPr bwMode="auto">
          <a:xfrm>
            <a:off x="1187450" y="1193800"/>
            <a:ext cx="6192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dirty="0"/>
              <a:t>1. Un </a:t>
            </a:r>
            <a:r>
              <a:rPr lang="fr-BE" altLang="fr-FR" b="1" dirty="0" err="1"/>
              <a:t>framework</a:t>
            </a:r>
            <a:r>
              <a:rPr lang="fr-BE" altLang="fr-FR" b="1" dirty="0"/>
              <a:t> pseudo-Java pour mobiles</a:t>
            </a:r>
            <a:r>
              <a:rPr lang="fr-BE" altLang="fr-FR" dirty="0"/>
              <a:t> (</a:t>
            </a:r>
            <a:r>
              <a:rPr lang="fr-BE" altLang="fr-FR" dirty="0">
                <a:hlinkClick r:id="rId2" action="ppaction://hlinksldjump">
                  <a:extLst>
                    <a:ext uri="{A12FA001-AC4F-418D-AE19-62706E023703}">
                      <ahyp:hlinkClr xmlns:ahyp="http://schemas.microsoft.com/office/drawing/2018/hyperlinkcolor" val="tx"/>
                    </a:ext>
                  </a:extLst>
                </a:hlinkClick>
              </a:rPr>
              <a:t>p.4</a:t>
            </a:r>
            <a:r>
              <a:rPr lang="fr-BE" altLang="fr-FR" dirty="0"/>
              <a:t>)</a:t>
            </a:r>
            <a:endParaRPr lang="fr-FR" altLang="fr-FR" dirty="0"/>
          </a:p>
        </p:txBody>
      </p:sp>
      <p:sp>
        <p:nvSpPr>
          <p:cNvPr id="33798" name="Text Box 6">
            <a:extLst>
              <a:ext uri="{FF2B5EF4-FFF2-40B4-BE49-F238E27FC236}">
                <a16:creationId xmlns:a16="http://schemas.microsoft.com/office/drawing/2014/main" id="{E7503C5B-49E6-49E5-9AD1-77A19BCD434C}"/>
              </a:ext>
            </a:extLst>
          </p:cNvPr>
          <p:cNvSpPr txBox="1">
            <a:spLocks noChangeArrowheads="1"/>
          </p:cNvSpPr>
          <p:nvPr/>
        </p:nvSpPr>
        <p:spPr bwMode="auto">
          <a:xfrm>
            <a:off x="1187450" y="1601788"/>
            <a:ext cx="5761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2. Le modèle en couches d'Android</a:t>
            </a:r>
            <a:r>
              <a:rPr lang="fr-BE" altLang="fr-FR"/>
              <a:t> (</a:t>
            </a:r>
            <a:r>
              <a:rPr lang="fr-BE" altLang="fr-FR">
                <a:hlinkClick r:id="rId3" action="ppaction://hlinksldjump">
                  <a:extLst>
                    <a:ext uri="{A12FA001-AC4F-418D-AE19-62706E023703}">
                      <ahyp:hlinkClr xmlns:ahyp="http://schemas.microsoft.com/office/drawing/2018/hyperlinkcolor" val="tx"/>
                    </a:ext>
                  </a:extLst>
                </a:hlinkClick>
              </a:rPr>
              <a:t>p.8</a:t>
            </a:r>
            <a:r>
              <a:rPr lang="fr-BE" altLang="fr-FR"/>
              <a:t>)</a:t>
            </a:r>
            <a:endParaRPr lang="fr-FR" altLang="fr-FR"/>
          </a:p>
        </p:txBody>
      </p:sp>
      <p:sp>
        <p:nvSpPr>
          <p:cNvPr id="33800" name="Text Box 8">
            <a:extLst>
              <a:ext uri="{FF2B5EF4-FFF2-40B4-BE49-F238E27FC236}">
                <a16:creationId xmlns:a16="http://schemas.microsoft.com/office/drawing/2014/main" id="{C3EA25D1-7FE6-488A-8A02-ED16F8E28DF3}"/>
              </a:ext>
            </a:extLst>
          </p:cNvPr>
          <p:cNvSpPr txBox="1">
            <a:spLocks noChangeArrowheads="1"/>
          </p:cNvSpPr>
          <p:nvPr/>
        </p:nvSpPr>
        <p:spPr bwMode="auto">
          <a:xfrm>
            <a:off x="1187450" y="2011363"/>
            <a:ext cx="5472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3. La machine virtuelle Dalvik</a:t>
            </a:r>
            <a:r>
              <a:rPr lang="fr-BE" altLang="fr-FR"/>
              <a:t> (</a:t>
            </a:r>
            <a:r>
              <a:rPr lang="fr-BE" altLang="fr-FR">
                <a:hlinkClick r:id="rId4" action="ppaction://hlinksldjump">
                  <a:extLst>
                    <a:ext uri="{A12FA001-AC4F-418D-AE19-62706E023703}">
                      <ahyp:hlinkClr xmlns:ahyp="http://schemas.microsoft.com/office/drawing/2018/hyperlinkcolor" val="tx"/>
                    </a:ext>
                  </a:extLst>
                </a:hlinkClick>
              </a:rPr>
              <a:t>p.16</a:t>
            </a:r>
            <a:r>
              <a:rPr lang="fr-BE" altLang="fr-FR"/>
              <a:t>)</a:t>
            </a:r>
            <a:endParaRPr lang="fr-FR" altLang="fr-FR"/>
          </a:p>
        </p:txBody>
      </p:sp>
      <p:sp>
        <p:nvSpPr>
          <p:cNvPr id="33801" name="Text Box 9">
            <a:extLst>
              <a:ext uri="{FF2B5EF4-FFF2-40B4-BE49-F238E27FC236}">
                <a16:creationId xmlns:a16="http://schemas.microsoft.com/office/drawing/2014/main" id="{43FE9C4C-3FE1-4E0E-8A3B-BC38EC677F06}"/>
              </a:ext>
            </a:extLst>
          </p:cNvPr>
          <p:cNvSpPr txBox="1">
            <a:spLocks noChangeArrowheads="1"/>
          </p:cNvSpPr>
          <p:nvPr/>
        </p:nvSpPr>
        <p:spPr bwMode="auto">
          <a:xfrm>
            <a:off x="1187450" y="2420938"/>
            <a:ext cx="4970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4. Le fichier de distribution apk </a:t>
            </a:r>
            <a:r>
              <a:rPr lang="fr-BE" altLang="fr-FR"/>
              <a:t>(</a:t>
            </a:r>
            <a:r>
              <a:rPr lang="fr-BE" altLang="fr-FR">
                <a:hlinkClick r:id="rId5" action="ppaction://hlinksldjump">
                  <a:extLst>
                    <a:ext uri="{A12FA001-AC4F-418D-AE19-62706E023703}">
                      <ahyp:hlinkClr xmlns:ahyp="http://schemas.microsoft.com/office/drawing/2018/hyperlinkcolor" val="tx"/>
                    </a:ext>
                  </a:extLst>
                </a:hlinkClick>
              </a:rPr>
              <a:t>p.23</a:t>
            </a:r>
            <a:r>
              <a:rPr lang="fr-BE" altLang="fr-FR"/>
              <a:t>)</a:t>
            </a:r>
            <a:endParaRPr lang="fr-FR" altLang="fr-FR"/>
          </a:p>
        </p:txBody>
      </p:sp>
      <p:sp>
        <p:nvSpPr>
          <p:cNvPr id="33802" name="Rectangle 10">
            <a:extLst>
              <a:ext uri="{FF2B5EF4-FFF2-40B4-BE49-F238E27FC236}">
                <a16:creationId xmlns:a16="http://schemas.microsoft.com/office/drawing/2014/main" id="{61C56C5A-96F7-4556-8F1F-A245BAEA8516}"/>
              </a:ext>
            </a:extLst>
          </p:cNvPr>
          <p:cNvSpPr>
            <a:spLocks noChangeArrowheads="1"/>
          </p:cNvSpPr>
          <p:nvPr/>
        </p:nvSpPr>
        <p:spPr bwMode="auto">
          <a:xfrm>
            <a:off x="1187450" y="3240088"/>
            <a:ext cx="51879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b="1"/>
              <a:t>6. Le cycle de vie d'une activité Android</a:t>
            </a:r>
            <a:r>
              <a:rPr lang="fr-BE" altLang="fr-FR"/>
              <a:t> (</a:t>
            </a:r>
            <a:r>
              <a:rPr lang="fr-BE" altLang="fr-FR">
                <a:hlinkClick r:id="rId6" action="ppaction://hlinksldjump">
                  <a:extLst>
                    <a:ext uri="{A12FA001-AC4F-418D-AE19-62706E023703}">
                      <ahyp:hlinkClr xmlns:ahyp="http://schemas.microsoft.com/office/drawing/2018/hyperlinkcolor" val="tx"/>
                    </a:ext>
                  </a:extLst>
                </a:hlinkClick>
              </a:rPr>
              <a:t>p.31</a:t>
            </a:r>
            <a:r>
              <a:rPr lang="fr-BE" altLang="fr-FR"/>
              <a:t>)</a:t>
            </a:r>
            <a:endParaRPr lang="fr-FR" altLang="fr-FR"/>
          </a:p>
        </p:txBody>
      </p:sp>
      <p:sp>
        <p:nvSpPr>
          <p:cNvPr id="33803" name="Text Box 11">
            <a:extLst>
              <a:ext uri="{FF2B5EF4-FFF2-40B4-BE49-F238E27FC236}">
                <a16:creationId xmlns:a16="http://schemas.microsoft.com/office/drawing/2014/main" id="{5CCBD6A0-4A3A-4A70-A701-D4B7AC38E5C7}"/>
              </a:ext>
            </a:extLst>
          </p:cNvPr>
          <p:cNvSpPr txBox="1">
            <a:spLocks noChangeArrowheads="1"/>
          </p:cNvSpPr>
          <p:nvPr/>
        </p:nvSpPr>
        <p:spPr bwMode="auto">
          <a:xfrm>
            <a:off x="1187450" y="3649663"/>
            <a:ext cx="64801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7. Une application Android de base</a:t>
            </a:r>
            <a:r>
              <a:rPr lang="fr-BE" altLang="fr-FR"/>
              <a:t> (</a:t>
            </a:r>
            <a:r>
              <a:rPr lang="fr-BE" altLang="fr-FR">
                <a:hlinkClick r:id="rId7" action="ppaction://hlinksldjump">
                  <a:extLst>
                    <a:ext uri="{A12FA001-AC4F-418D-AE19-62706E023703}">
                      <ahyp:hlinkClr xmlns:ahyp="http://schemas.microsoft.com/office/drawing/2018/hyperlinkcolor" val="tx"/>
                    </a:ext>
                  </a:extLst>
                </a:hlinkClick>
              </a:rPr>
              <a:t>p.34</a:t>
            </a:r>
            <a:r>
              <a:rPr lang="fr-BE" altLang="fr-FR"/>
              <a:t>)</a:t>
            </a:r>
            <a:endParaRPr lang="fr-FR" altLang="fr-FR"/>
          </a:p>
        </p:txBody>
      </p:sp>
      <p:sp>
        <p:nvSpPr>
          <p:cNvPr id="33832" name="Text Box 40">
            <a:extLst>
              <a:ext uri="{FF2B5EF4-FFF2-40B4-BE49-F238E27FC236}">
                <a16:creationId xmlns:a16="http://schemas.microsoft.com/office/drawing/2014/main" id="{36B01659-F008-43FD-8FEE-068363729773}"/>
              </a:ext>
            </a:extLst>
          </p:cNvPr>
          <p:cNvSpPr txBox="1">
            <a:spLocks noChangeArrowheads="1"/>
          </p:cNvSpPr>
          <p:nvPr/>
        </p:nvSpPr>
        <p:spPr bwMode="auto">
          <a:xfrm>
            <a:off x="1187450" y="4059238"/>
            <a:ext cx="6048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8. L'installation de l'environnement Android </a:t>
            </a:r>
            <a:r>
              <a:rPr lang="fr-BE" altLang="fr-FR"/>
              <a:t>(</a:t>
            </a:r>
            <a:r>
              <a:rPr lang="fr-BE" altLang="fr-FR">
                <a:hlinkClick r:id="rId8" action="ppaction://hlinksldjump">
                  <a:extLst>
                    <a:ext uri="{A12FA001-AC4F-418D-AE19-62706E023703}">
                      <ahyp:hlinkClr xmlns:ahyp="http://schemas.microsoft.com/office/drawing/2018/hyperlinkcolor" val="tx"/>
                    </a:ext>
                  </a:extLst>
                </a:hlinkClick>
              </a:rPr>
              <a:t>p.36</a:t>
            </a:r>
            <a:r>
              <a:rPr lang="fr-BE" altLang="fr-FR"/>
              <a:t>)</a:t>
            </a:r>
            <a:endParaRPr lang="fr-FR" altLang="fr-FR" b="1"/>
          </a:p>
        </p:txBody>
      </p:sp>
      <p:sp>
        <p:nvSpPr>
          <p:cNvPr id="33833" name="Text Box 41">
            <a:extLst>
              <a:ext uri="{FF2B5EF4-FFF2-40B4-BE49-F238E27FC236}">
                <a16:creationId xmlns:a16="http://schemas.microsoft.com/office/drawing/2014/main" id="{65732424-F708-4179-8F51-DA2C50A11985}"/>
              </a:ext>
            </a:extLst>
          </p:cNvPr>
          <p:cNvSpPr txBox="1">
            <a:spLocks noChangeArrowheads="1"/>
          </p:cNvSpPr>
          <p:nvPr/>
        </p:nvSpPr>
        <p:spPr bwMode="auto">
          <a:xfrm>
            <a:off x="1187450" y="2830513"/>
            <a:ext cx="5761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b="1"/>
              <a:t>5. Les composants applicatifs Android</a:t>
            </a:r>
            <a:r>
              <a:rPr lang="fr-BE" altLang="fr-FR"/>
              <a:t> (</a:t>
            </a:r>
            <a:r>
              <a:rPr lang="fr-BE" altLang="fr-FR">
                <a:hlinkClick r:id="rId9" action="ppaction://hlinksldjump">
                  <a:extLst>
                    <a:ext uri="{A12FA001-AC4F-418D-AE19-62706E023703}">
                      <ahyp:hlinkClr xmlns:ahyp="http://schemas.microsoft.com/office/drawing/2018/hyperlinkcolor" val="tx"/>
                    </a:ext>
                  </a:extLst>
                </a:hlinkClick>
              </a:rPr>
              <a:t>p.25</a:t>
            </a:r>
            <a:r>
              <a:rPr lang="fr-BE" altLang="fr-FR"/>
              <a:t>)</a:t>
            </a:r>
            <a:endParaRPr lang="fr-FR" altLang="fr-F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dissolve">
                                      <p:cBhvr>
                                        <p:cTn id="7" dur="500"/>
                                        <p:tgtEl>
                                          <p:spTgt spid="3379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798"/>
                                        </p:tgtEl>
                                        <p:attrNameLst>
                                          <p:attrName>style.visibility</p:attrName>
                                        </p:attrNameLst>
                                      </p:cBhvr>
                                      <p:to>
                                        <p:strVal val="visible"/>
                                      </p:to>
                                    </p:set>
                                    <p:animEffect transition="in" filter="dissolve">
                                      <p:cBhvr>
                                        <p:cTn id="10" dur="500"/>
                                        <p:tgtEl>
                                          <p:spTgt spid="3379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3800"/>
                                        </p:tgtEl>
                                        <p:attrNameLst>
                                          <p:attrName>style.visibility</p:attrName>
                                        </p:attrNameLst>
                                      </p:cBhvr>
                                      <p:to>
                                        <p:strVal val="visible"/>
                                      </p:to>
                                    </p:set>
                                    <p:animEffect transition="in" filter="dissolve">
                                      <p:cBhvr>
                                        <p:cTn id="13" dur="500"/>
                                        <p:tgtEl>
                                          <p:spTgt spid="3380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3801"/>
                                        </p:tgtEl>
                                        <p:attrNameLst>
                                          <p:attrName>style.visibility</p:attrName>
                                        </p:attrNameLst>
                                      </p:cBhvr>
                                      <p:to>
                                        <p:strVal val="visible"/>
                                      </p:to>
                                    </p:set>
                                    <p:animEffect transition="in" filter="dissolve">
                                      <p:cBhvr>
                                        <p:cTn id="16" dur="500"/>
                                        <p:tgtEl>
                                          <p:spTgt spid="3380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3802"/>
                                        </p:tgtEl>
                                        <p:attrNameLst>
                                          <p:attrName>style.visibility</p:attrName>
                                        </p:attrNameLst>
                                      </p:cBhvr>
                                      <p:to>
                                        <p:strVal val="visible"/>
                                      </p:to>
                                    </p:set>
                                    <p:animEffect transition="in" filter="dissolve">
                                      <p:cBhvr>
                                        <p:cTn id="19" dur="500"/>
                                        <p:tgtEl>
                                          <p:spTgt spid="3380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3803"/>
                                        </p:tgtEl>
                                        <p:attrNameLst>
                                          <p:attrName>style.visibility</p:attrName>
                                        </p:attrNameLst>
                                      </p:cBhvr>
                                      <p:to>
                                        <p:strVal val="visible"/>
                                      </p:to>
                                    </p:set>
                                    <p:animEffect transition="in" filter="dissolve">
                                      <p:cBhvr>
                                        <p:cTn id="22" dur="500"/>
                                        <p:tgtEl>
                                          <p:spTgt spid="3380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3832"/>
                                        </p:tgtEl>
                                        <p:attrNameLst>
                                          <p:attrName>style.visibility</p:attrName>
                                        </p:attrNameLst>
                                      </p:cBhvr>
                                      <p:to>
                                        <p:strVal val="visible"/>
                                      </p:to>
                                    </p:set>
                                    <p:animEffect transition="in" filter="dissolve">
                                      <p:cBhvr>
                                        <p:cTn id="25" dur="500"/>
                                        <p:tgtEl>
                                          <p:spTgt spid="3383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3833"/>
                                        </p:tgtEl>
                                        <p:attrNameLst>
                                          <p:attrName>style.visibility</p:attrName>
                                        </p:attrNameLst>
                                      </p:cBhvr>
                                      <p:to>
                                        <p:strVal val="visible"/>
                                      </p:to>
                                    </p:set>
                                    <p:animEffect transition="in" filter="dissolve">
                                      <p:cBhvr>
                                        <p:cTn id="28" dur="500"/>
                                        <p:tgtEl>
                                          <p:spTgt spid="33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3798" grpId="0"/>
      <p:bldP spid="33800" grpId="0"/>
      <p:bldP spid="33801" grpId="0"/>
      <p:bldP spid="33802" grpId="0"/>
      <p:bldP spid="33803" grpId="0"/>
      <p:bldP spid="33832" grpId="0"/>
      <p:bldP spid="338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ce réservé du pied de page 3">
            <a:extLst>
              <a:ext uri="{FF2B5EF4-FFF2-40B4-BE49-F238E27FC236}">
                <a16:creationId xmlns:a16="http://schemas.microsoft.com/office/drawing/2014/main" id="{66A5CB73-962C-4AF1-B14D-C420A8B4CCA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0DE1CE2D-B99C-4882-B81C-D6B10350586F}" type="slidenum">
              <a:rPr lang="fr-FR" altLang="fr-FR" sz="1200" smtClean="0"/>
              <a:pPr/>
              <a:t>30</a:t>
            </a:fld>
            <a:endParaRPr lang="fr-FR" altLang="fr-FR" sz="1200" dirty="0"/>
          </a:p>
        </p:txBody>
      </p:sp>
      <p:sp>
        <p:nvSpPr>
          <p:cNvPr id="37891" name="Text Box 4">
            <a:extLst>
              <a:ext uri="{FF2B5EF4-FFF2-40B4-BE49-F238E27FC236}">
                <a16:creationId xmlns:a16="http://schemas.microsoft.com/office/drawing/2014/main" id="{0FFC9610-144C-4160-9ECB-24D83FA84BBA}"/>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4. Le fichier de distribution apk (1/2)</a:t>
            </a:r>
            <a:endParaRPr lang="fr-FR" altLang="fr-FR" sz="2800" b="1">
              <a:solidFill>
                <a:srgbClr val="FF0000"/>
              </a:solidFill>
            </a:endParaRPr>
          </a:p>
        </p:txBody>
      </p:sp>
      <p:sp>
        <p:nvSpPr>
          <p:cNvPr id="141318" name="Text Box 6">
            <a:extLst>
              <a:ext uri="{FF2B5EF4-FFF2-40B4-BE49-F238E27FC236}">
                <a16:creationId xmlns:a16="http://schemas.microsoft.com/office/drawing/2014/main" id="{5C84D0A2-2286-4840-8883-88EBE66B2EEE}"/>
              </a:ext>
            </a:extLst>
          </p:cNvPr>
          <p:cNvSpPr txBox="1">
            <a:spLocks noChangeArrowheads="1"/>
          </p:cNvSpPr>
          <p:nvPr/>
        </p:nvSpPr>
        <p:spPr bwMode="auto">
          <a:xfrm>
            <a:off x="177800" y="1181100"/>
            <a:ext cx="8642350" cy="13112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a:t>Empaquetage final d'une application Android = un fichier .</a:t>
            </a:r>
            <a:r>
              <a:rPr lang="fr-BE" altLang="fr-FR" b="1">
                <a:solidFill>
                  <a:srgbClr val="0000FF"/>
                </a:solidFill>
              </a:rPr>
              <a:t>apk</a:t>
            </a:r>
            <a:r>
              <a:rPr lang="fr-BE" altLang="fr-FR"/>
              <a:t> (Android PacKage), qui est </a:t>
            </a:r>
            <a:r>
              <a:rPr lang="fr-BE" altLang="fr-FR" i="1">
                <a:solidFill>
                  <a:srgbClr val="FF0000"/>
                </a:solidFill>
              </a:rPr>
              <a:t>une variante du format des fichiers .jar</a:t>
            </a:r>
            <a:r>
              <a:rPr lang="fr-BE" altLang="fr-FR"/>
              <a:t> [on peut donc l'ouvrir avec les outils classiques (7-Zip, WinZip, WinRar, etc)]. Le type MIME est </a:t>
            </a:r>
            <a:r>
              <a:rPr lang="fr-FR" altLang="fr-FR" b="1">
                <a:solidFill>
                  <a:srgbClr val="FF6600"/>
                </a:solidFill>
              </a:rPr>
              <a:t>application/vnd.android.package-archive</a:t>
            </a:r>
            <a:r>
              <a:rPr lang="fr-BE" altLang="fr-FR"/>
              <a:t>. </a:t>
            </a:r>
          </a:p>
        </p:txBody>
      </p:sp>
      <p:sp>
        <p:nvSpPr>
          <p:cNvPr id="141319" name="Text Box 7">
            <a:extLst>
              <a:ext uri="{FF2B5EF4-FFF2-40B4-BE49-F238E27FC236}">
                <a16:creationId xmlns:a16="http://schemas.microsoft.com/office/drawing/2014/main" id="{51EBE46C-FA13-48FB-8824-B3DA00F238EF}"/>
              </a:ext>
            </a:extLst>
          </p:cNvPr>
          <p:cNvSpPr txBox="1">
            <a:spLocks noChangeArrowheads="1"/>
          </p:cNvSpPr>
          <p:nvPr/>
        </p:nvSpPr>
        <p:spPr bwMode="auto">
          <a:xfrm>
            <a:off x="179388" y="2636838"/>
            <a:ext cx="8893175" cy="31400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BE" altLang="fr-FR" dirty="0"/>
              <a:t>Ce fichier APK contient</a:t>
            </a:r>
          </a:p>
          <a:p>
            <a:pPr eaLnBrk="1" hangingPunct="1">
              <a:buFont typeface="Symbol" panose="05050102010706020507" pitchFamily="18" charset="2"/>
              <a:buNone/>
            </a:pPr>
            <a:endParaRPr lang="fr-BE" altLang="fr-FR" dirty="0"/>
          </a:p>
          <a:p>
            <a:pPr eaLnBrk="1" hangingPunct="1">
              <a:buFont typeface="Symbol" panose="05050102010706020507" pitchFamily="18" charset="2"/>
              <a:buChar char="¨"/>
            </a:pPr>
            <a:r>
              <a:rPr lang="fr-BE" altLang="fr-FR" dirty="0"/>
              <a:t> l'habituel répertoire META-INF; </a:t>
            </a:r>
          </a:p>
          <a:p>
            <a:pPr eaLnBrk="1" hangingPunct="1">
              <a:buFont typeface="Symbol" panose="05050102010706020507" pitchFamily="18" charset="2"/>
              <a:buChar char="¨"/>
            </a:pPr>
            <a:r>
              <a:rPr lang="fr-BE" altLang="fr-FR" dirty="0"/>
              <a:t> le fichier .</a:t>
            </a:r>
            <a:r>
              <a:rPr lang="fr-BE" altLang="fr-FR" b="1" dirty="0" err="1">
                <a:solidFill>
                  <a:srgbClr val="6600CC"/>
                </a:solidFill>
              </a:rPr>
              <a:t>dex</a:t>
            </a:r>
            <a:r>
              <a:rPr lang="fr-BE" altLang="fr-FR" dirty="0"/>
              <a:t>;</a:t>
            </a:r>
          </a:p>
          <a:p>
            <a:pPr eaLnBrk="1" hangingPunct="1">
              <a:buFont typeface="Symbol" panose="05050102010706020507" pitchFamily="18" charset="2"/>
              <a:buChar char="¨"/>
            </a:pPr>
            <a:r>
              <a:rPr lang="fr-BE" altLang="fr-FR" dirty="0"/>
              <a:t> un fichier </a:t>
            </a:r>
            <a:r>
              <a:rPr lang="fr-BE" altLang="fr-FR" b="1" dirty="0">
                <a:solidFill>
                  <a:srgbClr val="6600CC"/>
                </a:solidFill>
              </a:rPr>
              <a:t>xml</a:t>
            </a:r>
            <a:r>
              <a:rPr lang="fr-BE" altLang="fr-FR" dirty="0"/>
              <a:t> décrivant l'application (</a:t>
            </a:r>
            <a:r>
              <a:rPr lang="fr-BE" altLang="fr-FR" b="1" dirty="0"/>
              <a:t>AndroidManifest.xml</a:t>
            </a:r>
            <a:r>
              <a:rPr lang="fr-BE" altLang="fr-FR" dirty="0"/>
              <a:t>);</a:t>
            </a:r>
          </a:p>
          <a:p>
            <a:pPr eaLnBrk="1" hangingPunct="1">
              <a:buFont typeface="Symbol" panose="05050102010706020507" pitchFamily="18" charset="2"/>
              <a:buChar char="¨"/>
            </a:pPr>
            <a:r>
              <a:rPr lang="fr-BE" altLang="fr-FR" dirty="0"/>
              <a:t> les fichiers de ressources .</a:t>
            </a:r>
            <a:r>
              <a:rPr lang="fr-BE" altLang="fr-FR" b="1" dirty="0" err="1">
                <a:solidFill>
                  <a:srgbClr val="6600CC"/>
                </a:solidFill>
              </a:rPr>
              <a:t>res</a:t>
            </a:r>
            <a:r>
              <a:rPr lang="fr-BE" altLang="fr-FR" dirty="0"/>
              <a:t> et .</a:t>
            </a:r>
            <a:r>
              <a:rPr lang="fr-BE" altLang="fr-FR" b="1" dirty="0" err="1">
                <a:solidFill>
                  <a:srgbClr val="6600CC"/>
                </a:solidFill>
              </a:rPr>
              <a:t>arsc</a:t>
            </a:r>
            <a:r>
              <a:rPr lang="fr-BE" altLang="fr-FR" dirty="0"/>
              <a:t> : en fait, </a:t>
            </a:r>
            <a:r>
              <a:rPr lang="fr-BE" altLang="fr-FR" dirty="0" err="1"/>
              <a:t>res</a:t>
            </a:r>
            <a:r>
              <a:rPr lang="fr-BE" altLang="fr-FR" dirty="0"/>
              <a:t> est le répertoire qui contient les ressources proprement dites sous forme de </a:t>
            </a:r>
            <a:r>
              <a:rPr lang="fr-BE" altLang="fr-FR" b="1" dirty="0"/>
              <a:t>fichiers XML</a:t>
            </a:r>
            <a:r>
              <a:rPr lang="fr-BE" altLang="fr-FR" dirty="0"/>
              <a:t> tandis que le fichier .</a:t>
            </a:r>
            <a:r>
              <a:rPr lang="fr-BE" altLang="fr-FR" dirty="0" err="1"/>
              <a:t>arsc</a:t>
            </a:r>
            <a:r>
              <a:rPr lang="fr-BE" altLang="fr-FR" dirty="0"/>
              <a:t> (Android </a:t>
            </a:r>
            <a:r>
              <a:rPr lang="fr-BE" altLang="fr-FR" dirty="0" err="1"/>
              <a:t>ReSourCe</a:t>
            </a:r>
            <a:r>
              <a:rPr lang="fr-BE" altLang="fr-FR" dirty="0"/>
              <a:t>) est en fait "la mise à plat" de la table des ressources, c'est-à-dire la forme binaire de ces ressources appelée souvent la "</a:t>
            </a:r>
            <a:r>
              <a:rPr lang="fr-BE" altLang="fr-FR" b="1" dirty="0">
                <a:solidFill>
                  <a:srgbClr val="FF0000"/>
                </a:solidFill>
              </a:rPr>
              <a:t>ressource compilée</a:t>
            </a:r>
            <a:r>
              <a:rPr lang="fr-BE" altLang="fr-FR" dirty="0"/>
              <a:t>" (voir </a:t>
            </a:r>
            <a:r>
              <a:rPr lang="fr-FR" altLang="fr-FR" b="1" dirty="0"/>
              <a:t>la classe R.java</a:t>
            </a:r>
            <a:r>
              <a:rPr lang="fr-FR" altLang="fr-FR" dirty="0"/>
              <a:t> décrivant les ressources</a:t>
            </a:r>
            <a:r>
              <a:rPr lang="fr-BE" altLang="fr-FR" dirty="0"/>
              <a:t>).</a:t>
            </a:r>
            <a:endParaRPr lang="fr-FR" altLang="fr-FR"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41318"/>
                                        </p:tgtEl>
                                        <p:attrNameLst>
                                          <p:attrName>style.visibility</p:attrName>
                                        </p:attrNameLst>
                                      </p:cBhvr>
                                      <p:to>
                                        <p:strVal val="visible"/>
                                      </p:to>
                                    </p:set>
                                    <p:animEffect transition="in" filter="checkerboard(across)">
                                      <p:cBhvr>
                                        <p:cTn id="7" dur="500"/>
                                        <p:tgtEl>
                                          <p:spTgt spid="141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41319">
                                            <p:txEl>
                                              <p:pRg st="0" end="0"/>
                                            </p:txEl>
                                          </p:spTgt>
                                        </p:tgtEl>
                                        <p:attrNameLst>
                                          <p:attrName>style.visibility</p:attrName>
                                        </p:attrNameLst>
                                      </p:cBhvr>
                                      <p:to>
                                        <p:strVal val="visible"/>
                                      </p:to>
                                    </p:set>
                                    <p:animEffect transition="in" filter="dissolve">
                                      <p:cBhvr>
                                        <p:cTn id="12" dur="500"/>
                                        <p:tgtEl>
                                          <p:spTgt spid="1413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141319">
                                            <p:txEl>
                                              <p:pRg st="2" end="2"/>
                                            </p:txEl>
                                          </p:spTgt>
                                        </p:tgtEl>
                                        <p:attrNameLst>
                                          <p:attrName>style.visibility</p:attrName>
                                        </p:attrNameLst>
                                      </p:cBhvr>
                                      <p:to>
                                        <p:strVal val="visible"/>
                                      </p:to>
                                    </p:set>
                                    <p:anim calcmode="lin" valueType="num">
                                      <p:cBhvr additive="base">
                                        <p:cTn id="17" dur="500" fill="hold"/>
                                        <p:tgtEl>
                                          <p:spTgt spid="14131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13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41319">
                                            <p:txEl>
                                              <p:pRg st="3" end="3"/>
                                            </p:txEl>
                                          </p:spTgt>
                                        </p:tgtEl>
                                        <p:attrNameLst>
                                          <p:attrName>style.visibility</p:attrName>
                                        </p:attrNameLst>
                                      </p:cBhvr>
                                      <p:to>
                                        <p:strVal val="visible"/>
                                      </p:to>
                                    </p:set>
                                    <p:anim calcmode="lin" valueType="num">
                                      <p:cBhvr additive="base">
                                        <p:cTn id="23" dur="500" fill="hold"/>
                                        <p:tgtEl>
                                          <p:spTgt spid="141319">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413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141319">
                                            <p:txEl>
                                              <p:pRg st="4" end="4"/>
                                            </p:txEl>
                                          </p:spTgt>
                                        </p:tgtEl>
                                        <p:attrNameLst>
                                          <p:attrName>style.visibility</p:attrName>
                                        </p:attrNameLst>
                                      </p:cBhvr>
                                      <p:to>
                                        <p:strVal val="visible"/>
                                      </p:to>
                                    </p:set>
                                    <p:anim calcmode="lin" valueType="num">
                                      <p:cBhvr additive="base">
                                        <p:cTn id="29" dur="500" fill="hold"/>
                                        <p:tgtEl>
                                          <p:spTgt spid="141319">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413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141319">
                                            <p:txEl>
                                              <p:pRg st="5" end="5"/>
                                            </p:txEl>
                                          </p:spTgt>
                                        </p:tgtEl>
                                        <p:attrNameLst>
                                          <p:attrName>style.visibility</p:attrName>
                                        </p:attrNameLst>
                                      </p:cBhvr>
                                      <p:to>
                                        <p:strVal val="visible"/>
                                      </p:to>
                                    </p:set>
                                    <p:anim calcmode="lin" valueType="num">
                                      <p:cBhvr additive="base">
                                        <p:cTn id="35" dur="500" fill="hold"/>
                                        <p:tgtEl>
                                          <p:spTgt spid="141319">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413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ce réservé du pied de page 3">
            <a:extLst>
              <a:ext uri="{FF2B5EF4-FFF2-40B4-BE49-F238E27FC236}">
                <a16:creationId xmlns:a16="http://schemas.microsoft.com/office/drawing/2014/main" id="{94AE9C12-AA77-4F09-9297-17B7978732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56978903-68E3-43A3-844C-672B45431DA7}" type="slidenum">
              <a:rPr lang="fr-FR" altLang="fr-FR" sz="1200" smtClean="0"/>
              <a:pPr/>
              <a:t>31</a:t>
            </a:fld>
            <a:endParaRPr lang="fr-FR" altLang="fr-FR" sz="1200" dirty="0"/>
          </a:p>
        </p:txBody>
      </p:sp>
      <p:sp>
        <p:nvSpPr>
          <p:cNvPr id="39939" name="Text Box 4">
            <a:extLst>
              <a:ext uri="{FF2B5EF4-FFF2-40B4-BE49-F238E27FC236}">
                <a16:creationId xmlns:a16="http://schemas.microsoft.com/office/drawing/2014/main" id="{07F376C7-7093-4B97-AD74-CBEEC86778EF}"/>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5. Les composants applicatifs Android (1/4)</a:t>
            </a:r>
            <a:endParaRPr lang="fr-FR" altLang="fr-FR" sz="2800" b="1">
              <a:solidFill>
                <a:srgbClr val="FF0000"/>
              </a:solidFill>
            </a:endParaRPr>
          </a:p>
        </p:txBody>
      </p:sp>
      <p:sp>
        <p:nvSpPr>
          <p:cNvPr id="143365" name="Text Box 5">
            <a:extLst>
              <a:ext uri="{FF2B5EF4-FFF2-40B4-BE49-F238E27FC236}">
                <a16:creationId xmlns:a16="http://schemas.microsoft.com/office/drawing/2014/main" id="{82A888E1-577D-400B-AC1C-C1DB9F45DE69}"/>
              </a:ext>
            </a:extLst>
          </p:cNvPr>
          <p:cNvSpPr txBox="1">
            <a:spLocks noChangeArrowheads="1"/>
          </p:cNvSpPr>
          <p:nvPr/>
        </p:nvSpPr>
        <p:spPr bwMode="auto">
          <a:xfrm>
            <a:off x="107950" y="1484313"/>
            <a:ext cx="9072563" cy="2530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Une application Android est écrite en Java, mais il ne s'agit pas d'un Java standard. </a:t>
            </a:r>
            <a:br>
              <a:rPr lang="fr-FR" altLang="fr-FR"/>
            </a:br>
            <a:endParaRPr lang="fr-FR" altLang="fr-FR" sz="1000"/>
          </a:p>
          <a:p>
            <a:pPr eaLnBrk="1" hangingPunct="1">
              <a:buFont typeface="Symbol" panose="05050102010706020507" pitchFamily="18" charset="2"/>
              <a:buChar char="¨"/>
            </a:pPr>
            <a:r>
              <a:rPr lang="fr-FR" altLang="fr-FR"/>
              <a:t> une telle application n'a </a:t>
            </a:r>
            <a:r>
              <a:rPr lang="fr-FR" altLang="fr-FR" b="1"/>
              <a:t>pas de fonction main</a:t>
            </a:r>
            <a:r>
              <a:rPr lang="fr-FR" altLang="fr-FR"/>
              <a:t>() qui servirait d'unique point d'entrée; en fait, c'est une collection de composants qui peuvent être utilisés par d'autres applications …</a:t>
            </a:r>
            <a:br>
              <a:rPr lang="fr-FR" altLang="fr-FR"/>
            </a:br>
            <a:endParaRPr lang="fr-FR" altLang="fr-FR" sz="1000"/>
          </a:p>
          <a:p>
            <a:pPr eaLnBrk="1" hangingPunct="1">
              <a:buFont typeface="Symbol" panose="05050102010706020507" pitchFamily="18" charset="2"/>
              <a:buChar char="¨"/>
            </a:pPr>
            <a:r>
              <a:rPr lang="fr-FR" altLang="fr-FR"/>
              <a:t> une </a:t>
            </a:r>
            <a:r>
              <a:rPr lang="fr-FR" altLang="fr-FR" b="1"/>
              <a:t>application</a:t>
            </a:r>
            <a:r>
              <a:rPr lang="fr-FR" altLang="fr-FR"/>
              <a:t> [</a:t>
            </a:r>
            <a:r>
              <a:rPr lang="fr-FR" altLang="fr-FR" i="1"/>
              <a:t>task</a:t>
            </a:r>
            <a:r>
              <a:rPr lang="fr-FR" altLang="fr-FR"/>
              <a:t>] peut utiliser ses propres composants ou se servir des composants d'autres applications (si celles-ci le permettent) : elle démarre simplement la partie de code dont elle a besoin.</a:t>
            </a:r>
          </a:p>
        </p:txBody>
      </p:sp>
      <p:sp>
        <p:nvSpPr>
          <p:cNvPr id="143367" name="Text Box 7">
            <a:extLst>
              <a:ext uri="{FF2B5EF4-FFF2-40B4-BE49-F238E27FC236}">
                <a16:creationId xmlns:a16="http://schemas.microsoft.com/office/drawing/2014/main" id="{CA3FB0BA-387F-4FBA-B20A-A943B1CA16D2}"/>
              </a:ext>
            </a:extLst>
          </p:cNvPr>
          <p:cNvSpPr txBox="1">
            <a:spLocks noChangeArrowheads="1"/>
          </p:cNvSpPr>
          <p:nvPr/>
        </p:nvSpPr>
        <p:spPr bwMode="auto">
          <a:xfrm>
            <a:off x="179388" y="4005263"/>
            <a:ext cx="8893175" cy="13112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Comme déjà précisé, celle-ci fonctionne au sein d'un processus Linux, avec </a:t>
            </a:r>
            <a:r>
              <a:rPr lang="fr-FR" altLang="fr-FR" b="1">
                <a:solidFill>
                  <a:srgbClr val="6600CC"/>
                </a:solidFill>
              </a:rPr>
              <a:t>son ID unique</a:t>
            </a:r>
            <a:r>
              <a:rPr lang="fr-FR" altLang="fr-FR"/>
              <a:t> et </a:t>
            </a:r>
            <a:r>
              <a:rPr lang="fr-FR" altLang="fr-FR" b="1">
                <a:solidFill>
                  <a:srgbClr val="6600CC"/>
                </a:solidFill>
              </a:rPr>
              <a:t>sa propre machine virtuelle</a:t>
            </a:r>
            <a:r>
              <a:rPr lang="fr-FR" altLang="fr-FR"/>
              <a:t>, ce qui assure l'isolation du code. Elle possède seule (du moins à priori) les permissions pour en utiliser les composantes et ressources. </a:t>
            </a:r>
          </a:p>
        </p:txBody>
      </p:sp>
      <p:sp>
        <p:nvSpPr>
          <p:cNvPr id="39942" name="Text Box 10">
            <a:extLst>
              <a:ext uri="{FF2B5EF4-FFF2-40B4-BE49-F238E27FC236}">
                <a16:creationId xmlns:a16="http://schemas.microsoft.com/office/drawing/2014/main" id="{98BB7D84-D1C1-4149-81F0-8568E87DCDC3}"/>
              </a:ext>
            </a:extLst>
          </p:cNvPr>
          <p:cNvSpPr txBox="1">
            <a:spLocks noChangeArrowheads="1"/>
          </p:cNvSpPr>
          <p:nvPr/>
        </p:nvSpPr>
        <p:spPr bwMode="auto">
          <a:xfrm>
            <a:off x="-107950" y="1196975"/>
            <a:ext cx="47529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marL="179388">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a:solidFill>
                  <a:schemeClr val="accent2"/>
                </a:solidFill>
              </a:rPr>
              <a:t>1. Composants et threads</a:t>
            </a:r>
            <a:endParaRPr lang="fr-FR" altLang="fr-FR" b="1" u="sng">
              <a:solidFill>
                <a:schemeClr val="accent2"/>
              </a:solidFill>
            </a:endParaRPr>
          </a:p>
        </p:txBody>
      </p:sp>
      <p:sp>
        <p:nvSpPr>
          <p:cNvPr id="143371" name="Text Box 11">
            <a:extLst>
              <a:ext uri="{FF2B5EF4-FFF2-40B4-BE49-F238E27FC236}">
                <a16:creationId xmlns:a16="http://schemas.microsoft.com/office/drawing/2014/main" id="{E578463D-2CB9-482C-8532-3D384556B3C7}"/>
              </a:ext>
            </a:extLst>
          </p:cNvPr>
          <p:cNvSpPr txBox="1">
            <a:spLocks noChangeArrowheads="1"/>
          </p:cNvSpPr>
          <p:nvPr/>
        </p:nvSpPr>
        <p:spPr bwMode="auto">
          <a:xfrm>
            <a:off x="179388" y="5300663"/>
            <a:ext cx="8713787" cy="1311275"/>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Par défaut, </a:t>
            </a:r>
            <a:r>
              <a:rPr lang="fr-FR" altLang="fr-FR" b="1" u="sng"/>
              <a:t>tout se passe dans un seul thread</a:t>
            </a:r>
            <a:r>
              <a:rPr lang="fr-FR" altLang="fr-FR"/>
              <a:t>, ce qui implique que toute </a:t>
            </a:r>
            <a:r>
              <a:rPr lang="fr-FR" altLang="fr-FR" b="1"/>
              <a:t>activité</a:t>
            </a:r>
            <a:r>
              <a:rPr lang="fr-FR" altLang="fr-FR"/>
              <a:t> doit s'abstenir d'effectuer des tâches bloquantes – mais rien n'empêche de lancer des threads (classe Thread) ou d'utiliser des </a:t>
            </a:r>
            <a:r>
              <a:rPr lang="fr-FR" altLang="fr-FR" b="1"/>
              <a:t>intents</a:t>
            </a:r>
            <a:r>
              <a:rPr lang="fr-FR" altLang="fr-FR"/>
              <a:t> (voir plus loin) </a:t>
            </a:r>
            <a:r>
              <a:rPr lang="fr-FR" altLang="fr-FR" b="1" i="1"/>
              <a:t>envoyés d'un composant à un autre</a:t>
            </a:r>
            <a:r>
              <a:rPr lang="fr-FR" altLang="fr-F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3365">
                                            <p:txEl>
                                              <p:pRg st="0" end="0"/>
                                            </p:txEl>
                                          </p:spTgt>
                                        </p:tgtEl>
                                        <p:attrNameLst>
                                          <p:attrName>style.visibility</p:attrName>
                                        </p:attrNameLst>
                                      </p:cBhvr>
                                      <p:to>
                                        <p:strVal val="visible"/>
                                      </p:to>
                                    </p:set>
                                    <p:animEffect transition="in" filter="dissolve">
                                      <p:cBhvr>
                                        <p:cTn id="7" dur="500"/>
                                        <p:tgtEl>
                                          <p:spTgt spid="1433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43365">
                                            <p:txEl>
                                              <p:pRg st="1" end="1"/>
                                            </p:txEl>
                                          </p:spTgt>
                                        </p:tgtEl>
                                        <p:attrNameLst>
                                          <p:attrName>style.visibility</p:attrName>
                                        </p:attrNameLst>
                                      </p:cBhvr>
                                      <p:to>
                                        <p:strVal val="visible"/>
                                      </p:to>
                                    </p:set>
                                    <p:anim calcmode="lin" valueType="num">
                                      <p:cBhvr additive="base">
                                        <p:cTn id="12" dur="500" fill="hold"/>
                                        <p:tgtEl>
                                          <p:spTgt spid="143365">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4336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43365">
                                            <p:txEl>
                                              <p:pRg st="2" end="2"/>
                                            </p:txEl>
                                          </p:spTgt>
                                        </p:tgtEl>
                                        <p:attrNameLst>
                                          <p:attrName>style.visibility</p:attrName>
                                        </p:attrNameLst>
                                      </p:cBhvr>
                                      <p:to>
                                        <p:strVal val="visible"/>
                                      </p:to>
                                    </p:set>
                                    <p:anim calcmode="lin" valueType="num">
                                      <p:cBhvr additive="base">
                                        <p:cTn id="18" dur="500" fill="hold"/>
                                        <p:tgtEl>
                                          <p:spTgt spid="143365">
                                            <p:txEl>
                                              <p:pRg st="2" end="2"/>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4336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43367"/>
                                        </p:tgtEl>
                                        <p:attrNameLst>
                                          <p:attrName>style.visibility</p:attrName>
                                        </p:attrNameLst>
                                      </p:cBhvr>
                                      <p:to>
                                        <p:strVal val="visible"/>
                                      </p:to>
                                    </p:set>
                                    <p:animEffect transition="in" filter="dissolve">
                                      <p:cBhvr>
                                        <p:cTn id="24" dur="500"/>
                                        <p:tgtEl>
                                          <p:spTgt spid="14336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43371">
                                            <p:txEl>
                                              <p:pRg st="0" end="0"/>
                                            </p:txEl>
                                          </p:spTgt>
                                        </p:tgtEl>
                                        <p:attrNameLst>
                                          <p:attrName>style.visibility</p:attrName>
                                        </p:attrNameLst>
                                      </p:cBhvr>
                                      <p:to>
                                        <p:strVal val="visible"/>
                                      </p:to>
                                    </p:set>
                                    <p:animEffect transition="in" filter="dissolve">
                                      <p:cBhvr>
                                        <p:cTn id="29" dur="500"/>
                                        <p:tgtEl>
                                          <p:spTgt spid="1433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ce réservé du pied de page 3">
            <a:extLst>
              <a:ext uri="{FF2B5EF4-FFF2-40B4-BE49-F238E27FC236}">
                <a16:creationId xmlns:a16="http://schemas.microsoft.com/office/drawing/2014/main" id="{07BD5CCD-08D2-4B87-8F9D-F08FD376FB0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54A0B812-BF70-4B7B-A847-0EB3DE0EC3F4}" type="slidenum">
              <a:rPr lang="fr-FR" altLang="fr-FR" sz="1200" smtClean="0"/>
              <a:pPr/>
              <a:t>32</a:t>
            </a:fld>
            <a:endParaRPr lang="fr-FR" altLang="fr-FR" sz="1200" dirty="0"/>
          </a:p>
        </p:txBody>
      </p:sp>
      <p:sp>
        <p:nvSpPr>
          <p:cNvPr id="40963" name="Text Box 4">
            <a:extLst>
              <a:ext uri="{FF2B5EF4-FFF2-40B4-BE49-F238E27FC236}">
                <a16:creationId xmlns:a16="http://schemas.microsoft.com/office/drawing/2014/main" id="{4BF5C318-BBD5-463F-BA40-825BE69D881F}"/>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5. Les composants applicatifs Android (2/4)</a:t>
            </a:r>
            <a:endParaRPr lang="fr-FR" altLang="fr-FR" sz="2800" b="1">
              <a:solidFill>
                <a:srgbClr val="FF0000"/>
              </a:solidFill>
            </a:endParaRPr>
          </a:p>
        </p:txBody>
      </p:sp>
      <p:sp>
        <p:nvSpPr>
          <p:cNvPr id="144389" name="Text Box 5">
            <a:extLst>
              <a:ext uri="{FF2B5EF4-FFF2-40B4-BE49-F238E27FC236}">
                <a16:creationId xmlns:a16="http://schemas.microsoft.com/office/drawing/2014/main" id="{9C2E7137-54F1-438E-BA1B-D6D5261A66F5}"/>
              </a:ext>
            </a:extLst>
          </p:cNvPr>
          <p:cNvSpPr txBox="1">
            <a:spLocks noChangeArrowheads="1"/>
          </p:cNvSpPr>
          <p:nvPr/>
        </p:nvSpPr>
        <p:spPr bwMode="auto">
          <a:xfrm>
            <a:off x="179388" y="1123950"/>
            <a:ext cx="8713787" cy="54260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Les composants possibles:</a:t>
            </a:r>
          </a:p>
          <a:p>
            <a:pPr eaLnBrk="1" hangingPunct="1">
              <a:buFont typeface="Symbol" panose="05050102010706020507" pitchFamily="18" charset="2"/>
              <a:buChar char="¨"/>
            </a:pPr>
            <a:r>
              <a:rPr lang="fr-FR" altLang="fr-FR" b="1">
                <a:solidFill>
                  <a:schemeClr val="accent2"/>
                </a:solidFill>
              </a:rPr>
              <a:t> </a:t>
            </a:r>
            <a:r>
              <a:rPr lang="fr-FR" altLang="fr-FR"/>
              <a:t>une</a:t>
            </a:r>
            <a:r>
              <a:rPr lang="fr-FR" altLang="fr-FR" b="1">
                <a:solidFill>
                  <a:schemeClr val="accent2"/>
                </a:solidFill>
              </a:rPr>
              <a:t> </a:t>
            </a:r>
            <a:r>
              <a:rPr lang="fr-FR" altLang="fr-FR" b="1" i="1" u="sng">
                <a:solidFill>
                  <a:schemeClr val="accent2"/>
                </a:solidFill>
              </a:rPr>
              <a:t>activité</a:t>
            </a:r>
            <a:r>
              <a:rPr lang="fr-FR" altLang="fr-FR" b="1">
                <a:solidFill>
                  <a:schemeClr val="accent2"/>
                </a:solidFill>
              </a:rPr>
              <a:t> [</a:t>
            </a:r>
            <a:r>
              <a:rPr lang="fr-FR" altLang="fr-FR" b="1" i="1">
                <a:solidFill>
                  <a:schemeClr val="accent2"/>
                </a:solidFill>
              </a:rPr>
              <a:t>activity</a:t>
            </a:r>
            <a:r>
              <a:rPr lang="fr-FR" altLang="fr-FR" b="1">
                <a:solidFill>
                  <a:schemeClr val="accent2"/>
                </a:solidFill>
              </a:rPr>
              <a:t>] </a:t>
            </a:r>
            <a:r>
              <a:rPr lang="fr-FR" altLang="fr-FR"/>
              <a:t>: objet instance de la classe </a:t>
            </a:r>
            <a:r>
              <a:rPr lang="fr-FR" altLang="fr-FR" b="1"/>
              <a:t>Activity</a:t>
            </a:r>
            <a:r>
              <a:rPr lang="fr-FR" altLang="fr-FR"/>
              <a:t> dont on peut lancer l'exécution pour réaliser une tâche quelconque </a:t>
            </a:r>
            <a:r>
              <a:rPr lang="fr-FR" altLang="fr-FR" b="1"/>
              <a:t>utilisant un GUI</a:t>
            </a:r>
            <a:r>
              <a:rPr lang="fr-FR" altLang="fr-FR"/>
              <a:t> (il possède une fenêtre par défaut); </a:t>
            </a:r>
            <a:r>
              <a:rPr lang="fr-FR" altLang="fr-FR" i="1" u="sng"/>
              <a:t>c'est l'association de ces activités qui permet de définir un interface graphique complet pour l'utilisateur de l'application</a:t>
            </a:r>
            <a:r>
              <a:rPr lang="fr-FR" altLang="fr-FR"/>
              <a:t>;</a:t>
            </a:r>
            <a:br>
              <a:rPr lang="fr-FR" altLang="fr-FR"/>
            </a:br>
            <a:endParaRPr lang="fr-FR" altLang="fr-FR" sz="1000"/>
          </a:p>
          <a:p>
            <a:pPr eaLnBrk="1" hangingPunct="1">
              <a:buFont typeface="Symbol" panose="05050102010706020507" pitchFamily="18" charset="2"/>
              <a:buChar char="¨"/>
            </a:pPr>
            <a:r>
              <a:rPr lang="fr-FR" altLang="fr-FR" b="1">
                <a:solidFill>
                  <a:schemeClr val="accent2"/>
                </a:solidFill>
              </a:rPr>
              <a:t> </a:t>
            </a:r>
            <a:r>
              <a:rPr lang="fr-FR" altLang="fr-FR"/>
              <a:t>un</a:t>
            </a:r>
            <a:r>
              <a:rPr lang="fr-FR" altLang="fr-FR" b="1">
                <a:solidFill>
                  <a:schemeClr val="accent2"/>
                </a:solidFill>
              </a:rPr>
              <a:t> </a:t>
            </a:r>
            <a:r>
              <a:rPr lang="fr-FR" altLang="fr-FR" b="1" i="1" u="sng">
                <a:solidFill>
                  <a:schemeClr val="accent2"/>
                </a:solidFill>
              </a:rPr>
              <a:t>service</a:t>
            </a:r>
            <a:r>
              <a:rPr lang="fr-FR" altLang="fr-FR" b="1">
                <a:solidFill>
                  <a:schemeClr val="accent2"/>
                </a:solidFill>
              </a:rPr>
              <a:t> : </a:t>
            </a:r>
            <a:r>
              <a:rPr lang="fr-FR" altLang="fr-FR"/>
              <a:t>objet instance de la classe </a:t>
            </a:r>
            <a:r>
              <a:rPr lang="fr-FR" altLang="fr-FR" b="1"/>
              <a:t>Service</a:t>
            </a:r>
            <a:r>
              <a:rPr lang="fr-FR" altLang="fr-FR"/>
              <a:t> dont on peut lancer l'exécution en </a:t>
            </a:r>
            <a:r>
              <a:rPr lang="fr-FR" altLang="fr-FR" i="1" u="sng"/>
              <a:t>tâche de fond</a:t>
            </a:r>
            <a:r>
              <a:rPr lang="fr-FR" altLang="fr-FR"/>
              <a:t> et qui ne possède donc </a:t>
            </a:r>
            <a:r>
              <a:rPr lang="fr-FR" altLang="fr-FR" b="1"/>
              <a:t>pas d'interface graphique</a:t>
            </a:r>
            <a:r>
              <a:rPr lang="fr-FR" altLang="fr-FR"/>
              <a:t> (exemple typique: une musique de fond); il est évidement possible de démarrer un service mais aussi de se connecter à lui si il est déjà en cours d'exécution;</a:t>
            </a:r>
            <a:br>
              <a:rPr lang="fr-FR" altLang="fr-FR"/>
            </a:br>
            <a:endParaRPr lang="fr-FR" altLang="fr-FR" sz="1000"/>
          </a:p>
          <a:p>
            <a:pPr eaLnBrk="1" hangingPunct="1">
              <a:buFont typeface="Symbol" panose="05050102010706020507" pitchFamily="18" charset="2"/>
              <a:buChar char="¨"/>
            </a:pPr>
            <a:r>
              <a:rPr lang="fr-FR" altLang="fr-FR" b="1">
                <a:solidFill>
                  <a:schemeClr val="accent2"/>
                </a:solidFill>
              </a:rPr>
              <a:t> </a:t>
            </a:r>
            <a:r>
              <a:rPr lang="fr-FR" altLang="fr-FR"/>
              <a:t>un</a:t>
            </a:r>
            <a:r>
              <a:rPr lang="fr-FR" altLang="fr-FR" b="1">
                <a:solidFill>
                  <a:schemeClr val="accent2"/>
                </a:solidFill>
              </a:rPr>
              <a:t> </a:t>
            </a:r>
            <a:r>
              <a:rPr lang="fr-FR" altLang="fr-FR" b="1" i="1" u="sng">
                <a:solidFill>
                  <a:schemeClr val="accent2"/>
                </a:solidFill>
              </a:rPr>
              <a:t>récepteur des annonces</a:t>
            </a:r>
            <a:r>
              <a:rPr lang="fr-FR" altLang="fr-FR" b="1" u="sng">
                <a:solidFill>
                  <a:schemeClr val="accent2"/>
                </a:solidFill>
              </a:rPr>
              <a:t> </a:t>
            </a:r>
            <a:r>
              <a:rPr lang="fr-FR" altLang="fr-FR" b="1" i="1" u="sng">
                <a:solidFill>
                  <a:schemeClr val="accent2"/>
                </a:solidFill>
              </a:rPr>
              <a:t>broadcast</a:t>
            </a:r>
            <a:r>
              <a:rPr lang="fr-FR" altLang="fr-FR" b="1">
                <a:solidFill>
                  <a:schemeClr val="accent2"/>
                </a:solidFill>
              </a:rPr>
              <a:t> [</a:t>
            </a:r>
            <a:r>
              <a:rPr lang="fr-FR" altLang="fr-FR" b="1" i="1">
                <a:solidFill>
                  <a:schemeClr val="accent2"/>
                </a:solidFill>
              </a:rPr>
              <a:t>broadcast receiver</a:t>
            </a:r>
            <a:r>
              <a:rPr lang="fr-FR" altLang="fr-FR" b="1">
                <a:solidFill>
                  <a:schemeClr val="accent2"/>
                </a:solidFill>
              </a:rPr>
              <a:t>]</a:t>
            </a:r>
            <a:r>
              <a:rPr lang="fr-FR" altLang="fr-FR"/>
              <a:t> : les annonces peuvent provenir du système (batterie faible, fuseau horaire modifié, etc) ou d'une autre application (exemple typique : fin d'un téléchargement);</a:t>
            </a:r>
            <a:br>
              <a:rPr lang="fr-FR" altLang="fr-FR"/>
            </a:br>
            <a:endParaRPr lang="fr-FR" altLang="fr-FR" sz="1000"/>
          </a:p>
          <a:p>
            <a:pPr eaLnBrk="1" hangingPunct="1">
              <a:buFont typeface="Symbol" panose="05050102010706020507" pitchFamily="18" charset="2"/>
              <a:buChar char="¨"/>
            </a:pPr>
            <a:r>
              <a:rPr lang="fr-FR" altLang="fr-FR" b="1" i="1">
                <a:solidFill>
                  <a:schemeClr val="accent2"/>
                </a:solidFill>
              </a:rPr>
              <a:t> </a:t>
            </a:r>
            <a:r>
              <a:rPr lang="fr-FR" altLang="fr-FR"/>
              <a:t>un</a:t>
            </a:r>
            <a:r>
              <a:rPr lang="fr-FR" altLang="fr-FR" b="1" i="1">
                <a:solidFill>
                  <a:schemeClr val="accent2"/>
                </a:solidFill>
              </a:rPr>
              <a:t> </a:t>
            </a:r>
            <a:r>
              <a:rPr lang="fr-FR" altLang="fr-FR" b="1" i="1" u="sng">
                <a:solidFill>
                  <a:schemeClr val="accent2"/>
                </a:solidFill>
              </a:rPr>
              <a:t>fournisseur de contenu</a:t>
            </a:r>
            <a:r>
              <a:rPr lang="fr-FR" altLang="fr-FR" b="1" i="1">
                <a:solidFill>
                  <a:schemeClr val="accent2"/>
                </a:solidFill>
              </a:rPr>
              <a:t> </a:t>
            </a:r>
            <a:r>
              <a:rPr lang="fr-FR" altLang="fr-FR" b="1">
                <a:solidFill>
                  <a:schemeClr val="accent2"/>
                </a:solidFill>
              </a:rPr>
              <a:t>[content provider]</a:t>
            </a:r>
            <a:r>
              <a:rPr lang="fr-FR" altLang="fr-FR"/>
              <a:t> : un tel objet rend des ressources de l'application disponibles aux autres applications (celles-ci utiliseront un "content resolver", instance de </a:t>
            </a:r>
            <a:r>
              <a:rPr lang="fr-FR" altLang="fr-FR" b="1"/>
              <a:t>ContentResolver</a:t>
            </a:r>
            <a:r>
              <a:rPr lang="fr-FR" altLang="fr-FR"/>
              <a:t>) pour viser le "content provider" en question et dialoguer avec lui).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44389">
                                            <p:txEl>
                                              <p:pRg st="1" end="1"/>
                                            </p:txEl>
                                          </p:spTgt>
                                        </p:tgtEl>
                                        <p:attrNameLst>
                                          <p:attrName>style.visibility</p:attrName>
                                        </p:attrNameLst>
                                      </p:cBhvr>
                                      <p:to>
                                        <p:strVal val="visible"/>
                                      </p:to>
                                    </p:set>
                                    <p:anim calcmode="lin" valueType="num">
                                      <p:cBhvr additive="base">
                                        <p:cTn id="7" dur="500" fill="hold"/>
                                        <p:tgtEl>
                                          <p:spTgt spid="144389">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438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44389">
                                            <p:txEl>
                                              <p:pRg st="2" end="2"/>
                                            </p:txEl>
                                          </p:spTgt>
                                        </p:tgtEl>
                                        <p:attrNameLst>
                                          <p:attrName>style.visibility</p:attrName>
                                        </p:attrNameLst>
                                      </p:cBhvr>
                                      <p:to>
                                        <p:strVal val="visible"/>
                                      </p:to>
                                    </p:set>
                                    <p:anim calcmode="lin" valueType="num">
                                      <p:cBhvr additive="base">
                                        <p:cTn id="13" dur="500" fill="hold"/>
                                        <p:tgtEl>
                                          <p:spTgt spid="144389">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438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44389">
                                            <p:txEl>
                                              <p:pRg st="3" end="3"/>
                                            </p:txEl>
                                          </p:spTgt>
                                        </p:tgtEl>
                                        <p:attrNameLst>
                                          <p:attrName>style.visibility</p:attrName>
                                        </p:attrNameLst>
                                      </p:cBhvr>
                                      <p:to>
                                        <p:strVal val="visible"/>
                                      </p:to>
                                    </p:set>
                                    <p:anim calcmode="lin" valueType="num">
                                      <p:cBhvr additive="base">
                                        <p:cTn id="19" dur="500" fill="hold"/>
                                        <p:tgtEl>
                                          <p:spTgt spid="144389">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438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44389">
                                            <p:txEl>
                                              <p:pRg st="4" end="4"/>
                                            </p:txEl>
                                          </p:spTgt>
                                        </p:tgtEl>
                                        <p:attrNameLst>
                                          <p:attrName>style.visibility</p:attrName>
                                        </p:attrNameLst>
                                      </p:cBhvr>
                                      <p:to>
                                        <p:strVal val="visible"/>
                                      </p:to>
                                    </p:set>
                                    <p:anim calcmode="lin" valueType="num">
                                      <p:cBhvr additive="base">
                                        <p:cTn id="25" dur="500" fill="hold"/>
                                        <p:tgtEl>
                                          <p:spTgt spid="14438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438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ce réservé du pied de page 3">
            <a:extLst>
              <a:ext uri="{FF2B5EF4-FFF2-40B4-BE49-F238E27FC236}">
                <a16:creationId xmlns:a16="http://schemas.microsoft.com/office/drawing/2014/main" id="{07ADD9D5-1A2D-4CF9-97AD-A5CD733F26B7}"/>
              </a:ext>
            </a:extLst>
          </p:cNvPr>
          <p:cNvSpPr>
            <a:spLocks noGrp="1"/>
          </p:cNvSpPr>
          <p:nvPr>
            <p:ph type="ftr" sz="quarter" idx="11"/>
          </p:nvPr>
        </p:nvSpPr>
        <p:spPr>
          <a:xfrm>
            <a:off x="3124200" y="6524412"/>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25623519-3B96-4BEB-B70F-EF40230EE81D}" type="slidenum">
              <a:rPr lang="fr-FR" altLang="fr-FR" sz="1200" smtClean="0"/>
              <a:pPr/>
              <a:t>33</a:t>
            </a:fld>
            <a:endParaRPr lang="fr-FR" altLang="fr-FR" sz="1200" dirty="0"/>
          </a:p>
        </p:txBody>
      </p:sp>
      <p:sp>
        <p:nvSpPr>
          <p:cNvPr id="41987" name="Text Box 4">
            <a:extLst>
              <a:ext uri="{FF2B5EF4-FFF2-40B4-BE49-F238E27FC236}">
                <a16:creationId xmlns:a16="http://schemas.microsoft.com/office/drawing/2014/main" id="{6CF39271-60FD-4D7B-8653-606BFFEF70A0}"/>
              </a:ext>
            </a:extLst>
          </p:cNvPr>
          <p:cNvSpPr txBox="1">
            <a:spLocks noChangeArrowheads="1"/>
          </p:cNvSpPr>
          <p:nvPr/>
        </p:nvSpPr>
        <p:spPr bwMode="auto">
          <a:xfrm>
            <a:off x="-180975" y="1056671"/>
            <a:ext cx="475297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000">
                <a:solidFill>
                  <a:schemeClr val="tx1"/>
                </a:solidFill>
                <a:latin typeface="Times New Roman" panose="02020603050405020304" pitchFamily="18" charset="0"/>
              </a:defRPr>
            </a:lvl1pPr>
            <a:lvl2pPr marL="179388">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lvl="1" eaLnBrk="1" hangingPunct="1">
              <a:buFont typeface="Symbol" panose="05050102010706020507" pitchFamily="18" charset="2"/>
              <a:buNone/>
            </a:pPr>
            <a:r>
              <a:rPr lang="fr-BE" altLang="fr-FR" b="1" u="sng" dirty="0">
                <a:solidFill>
                  <a:schemeClr val="accent2"/>
                </a:solidFill>
              </a:rPr>
              <a:t>2. La communication par </a:t>
            </a:r>
            <a:r>
              <a:rPr lang="fr-BE" altLang="fr-FR" b="1" u="sng" dirty="0" err="1">
                <a:solidFill>
                  <a:schemeClr val="accent2"/>
                </a:solidFill>
              </a:rPr>
              <a:t>intents</a:t>
            </a:r>
            <a:endParaRPr lang="fr-FR" altLang="fr-FR" b="1" u="sng" dirty="0">
              <a:solidFill>
                <a:schemeClr val="accent2"/>
              </a:solidFill>
            </a:endParaRPr>
          </a:p>
        </p:txBody>
      </p:sp>
      <p:sp>
        <p:nvSpPr>
          <p:cNvPr id="419846" name="Text Box 6">
            <a:extLst>
              <a:ext uri="{FF2B5EF4-FFF2-40B4-BE49-F238E27FC236}">
                <a16:creationId xmlns:a16="http://schemas.microsoft.com/office/drawing/2014/main" id="{161FCCE8-D061-4EFF-A9E0-098AA86DDADA}"/>
              </a:ext>
            </a:extLst>
          </p:cNvPr>
          <p:cNvSpPr txBox="1">
            <a:spLocks noChangeArrowheads="1"/>
          </p:cNvSpPr>
          <p:nvPr/>
        </p:nvSpPr>
        <p:spPr bwMode="auto">
          <a:xfrm>
            <a:off x="31458" y="1488862"/>
            <a:ext cx="8748712" cy="5035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sz="1800" dirty="0"/>
              <a:t>Les trois premiers types de composants sont activés au moyen d'un "</a:t>
            </a:r>
            <a:r>
              <a:rPr lang="fr-FR" altLang="fr-FR" sz="1800" b="1" i="1" dirty="0" err="1">
                <a:solidFill>
                  <a:srgbClr val="FF0000"/>
                </a:solidFill>
              </a:rPr>
              <a:t>intent</a:t>
            </a:r>
            <a:r>
              <a:rPr lang="fr-FR" altLang="fr-FR" sz="1800" dirty="0"/>
              <a:t>" : il s'agit d'un </a:t>
            </a:r>
            <a:r>
              <a:rPr lang="fr-FR" altLang="fr-FR" sz="1800" b="1" dirty="0"/>
              <a:t>message asynchrone spécifiant une action</a:t>
            </a:r>
            <a:r>
              <a:rPr lang="fr-FR" altLang="fr-FR" sz="1800" dirty="0"/>
              <a:t> et </a:t>
            </a:r>
            <a:r>
              <a:rPr lang="fr-FR" altLang="fr-FR" sz="1800" b="1" dirty="0"/>
              <a:t>contenant l'URI du composant à manipuler ou de l'action à initier</a:t>
            </a:r>
            <a:r>
              <a:rPr lang="fr-FR" altLang="fr-FR" sz="1800" dirty="0"/>
              <a:t> (ceci permet aux composants de communiquer). </a:t>
            </a:r>
          </a:p>
          <a:p>
            <a:pPr eaLnBrk="1" hangingPunct="1">
              <a:buFont typeface="Symbol" panose="05050102010706020507" pitchFamily="18" charset="2"/>
              <a:buNone/>
            </a:pPr>
            <a:endParaRPr lang="fr-FR" altLang="fr-FR" sz="1800" dirty="0"/>
          </a:p>
          <a:p>
            <a:pPr eaLnBrk="1" hangingPunct="1">
              <a:buFont typeface="Symbol" panose="05050102010706020507" pitchFamily="18" charset="2"/>
              <a:buNone/>
            </a:pPr>
            <a:r>
              <a:rPr lang="fr-FR" altLang="fr-FR" sz="1800" dirty="0"/>
              <a:t>C'est le rôle d'un objet implémentant la classe abstraite </a:t>
            </a:r>
            <a:r>
              <a:rPr lang="fr-FR" altLang="fr-FR" sz="1800" b="1" dirty="0" err="1"/>
              <a:t>Context</a:t>
            </a:r>
            <a:r>
              <a:rPr lang="fr-FR" altLang="fr-FR" sz="1800" dirty="0"/>
              <a:t> de </a:t>
            </a:r>
            <a:br>
              <a:rPr lang="fr-FR" altLang="fr-FR" sz="1800" dirty="0"/>
            </a:br>
            <a:endParaRPr lang="fr-FR" altLang="fr-FR" sz="1800" dirty="0"/>
          </a:p>
          <a:p>
            <a:pPr eaLnBrk="1" hangingPunct="1">
              <a:buFont typeface="Symbol" panose="05050102010706020507" pitchFamily="18" charset="2"/>
              <a:buChar char="¨"/>
            </a:pPr>
            <a:r>
              <a:rPr lang="fr-FR" altLang="fr-FR" sz="1800" dirty="0"/>
              <a:t> provoquer </a:t>
            </a:r>
            <a:r>
              <a:rPr lang="fr-FR" altLang="fr-FR" sz="1800" u="sng" dirty="0"/>
              <a:t>les démarrages des activités et services</a:t>
            </a:r>
            <a:r>
              <a:rPr lang="fr-FR" altLang="fr-FR" sz="1800" dirty="0"/>
              <a:t>, avec par exemple :</a:t>
            </a:r>
            <a:endParaRPr lang="fr-BE" altLang="fr-FR" sz="1800" dirty="0"/>
          </a:p>
          <a:p>
            <a:pPr eaLnBrk="1" hangingPunct="1">
              <a:buFont typeface="Symbol" panose="05050102010706020507" pitchFamily="18" charset="2"/>
              <a:buNone/>
            </a:pPr>
            <a:r>
              <a:rPr lang="fr-BE" altLang="fr-FR" sz="1800" dirty="0"/>
              <a:t>public abstract </a:t>
            </a:r>
            <a:r>
              <a:rPr lang="fr-BE" altLang="fr-FR" sz="1800" dirty="0" err="1"/>
              <a:t>void</a:t>
            </a:r>
            <a:r>
              <a:rPr lang="fr-BE" altLang="fr-FR" sz="1800" dirty="0"/>
              <a:t> </a:t>
            </a:r>
            <a:r>
              <a:rPr lang="fr-BE" altLang="fr-FR" sz="1800" b="1" dirty="0" err="1">
                <a:solidFill>
                  <a:srgbClr val="6600CC"/>
                </a:solidFill>
              </a:rPr>
              <a:t>startActivity</a:t>
            </a:r>
            <a:r>
              <a:rPr lang="fr-BE" altLang="fr-FR" sz="1800" dirty="0"/>
              <a:t> (Intent </a:t>
            </a:r>
            <a:r>
              <a:rPr lang="fr-BE" altLang="fr-FR" sz="1800" dirty="0" err="1"/>
              <a:t>intent</a:t>
            </a:r>
            <a:r>
              <a:rPr lang="fr-BE" altLang="fr-FR" sz="1800" dirty="0"/>
              <a:t>)</a:t>
            </a:r>
          </a:p>
          <a:p>
            <a:pPr eaLnBrk="1" hangingPunct="1">
              <a:buFont typeface="Symbol" panose="05050102010706020507" pitchFamily="18" charset="2"/>
              <a:buNone/>
            </a:pPr>
            <a:r>
              <a:rPr lang="fr-BE" altLang="fr-FR" sz="1800" dirty="0"/>
              <a:t>public abstract </a:t>
            </a:r>
            <a:r>
              <a:rPr lang="fr-BE" altLang="fr-FR" sz="1800" dirty="0" err="1"/>
              <a:t>ComponentName</a:t>
            </a:r>
            <a:r>
              <a:rPr lang="fr-BE" altLang="fr-FR" sz="1800" dirty="0"/>
              <a:t> </a:t>
            </a:r>
            <a:r>
              <a:rPr lang="fr-BE" altLang="fr-FR" sz="1800" b="1" dirty="0" err="1">
                <a:solidFill>
                  <a:srgbClr val="6600CC"/>
                </a:solidFill>
              </a:rPr>
              <a:t>startService</a:t>
            </a:r>
            <a:r>
              <a:rPr lang="fr-BE" altLang="fr-FR" sz="1800" dirty="0"/>
              <a:t> (Intent service)</a:t>
            </a:r>
          </a:p>
          <a:p>
            <a:pPr eaLnBrk="1" hangingPunct="1">
              <a:buFont typeface="Symbol" panose="05050102010706020507" pitchFamily="18" charset="2"/>
              <a:buNone/>
            </a:pPr>
            <a:r>
              <a:rPr lang="fr-BE" altLang="fr-FR" sz="1800" dirty="0"/>
              <a:t>public abstract </a:t>
            </a:r>
            <a:r>
              <a:rPr lang="fr-BE" altLang="fr-FR" sz="1800" dirty="0" err="1"/>
              <a:t>boolean</a:t>
            </a:r>
            <a:r>
              <a:rPr lang="fr-BE" altLang="fr-FR" sz="1800" dirty="0"/>
              <a:t> </a:t>
            </a:r>
            <a:r>
              <a:rPr lang="fr-BE" altLang="fr-FR" sz="1800" b="1" dirty="0" err="1"/>
              <a:t>stopService</a:t>
            </a:r>
            <a:r>
              <a:rPr lang="fr-BE" altLang="fr-FR" sz="1800" dirty="0"/>
              <a:t> (Intent service)</a:t>
            </a:r>
          </a:p>
          <a:p>
            <a:pPr eaLnBrk="1" hangingPunct="1">
              <a:buFont typeface="Symbol" panose="05050102010706020507" pitchFamily="18" charset="2"/>
              <a:buNone/>
            </a:pPr>
            <a:r>
              <a:rPr lang="fr-BE" altLang="fr-FR" sz="1800" dirty="0"/>
              <a:t>public abstract </a:t>
            </a:r>
            <a:r>
              <a:rPr lang="fr-BE" altLang="fr-FR" sz="1800" dirty="0" err="1"/>
              <a:t>boolean</a:t>
            </a:r>
            <a:r>
              <a:rPr lang="fr-BE" altLang="fr-FR" sz="1800" dirty="0"/>
              <a:t> </a:t>
            </a:r>
            <a:r>
              <a:rPr lang="fr-BE" altLang="fr-FR" sz="1800" b="1" dirty="0" err="1">
                <a:solidFill>
                  <a:srgbClr val="6600CC"/>
                </a:solidFill>
              </a:rPr>
              <a:t>bindService</a:t>
            </a:r>
            <a:r>
              <a:rPr lang="fr-BE" altLang="fr-FR" sz="1800" dirty="0"/>
              <a:t> (Intent service, </a:t>
            </a:r>
            <a:r>
              <a:rPr lang="fr-BE" altLang="fr-FR" sz="1800" dirty="0" err="1"/>
              <a:t>ServiceConnection</a:t>
            </a:r>
            <a:r>
              <a:rPr lang="fr-BE" altLang="fr-FR" sz="1800" dirty="0"/>
              <a:t> </a:t>
            </a:r>
            <a:r>
              <a:rPr lang="fr-BE" altLang="fr-FR" sz="1800" dirty="0" err="1"/>
              <a:t>conn</a:t>
            </a:r>
            <a:r>
              <a:rPr lang="fr-BE" altLang="fr-FR" sz="1800" dirty="0"/>
              <a:t>, </a:t>
            </a:r>
            <a:r>
              <a:rPr lang="fr-BE" altLang="fr-FR" sz="1800" dirty="0" err="1"/>
              <a:t>int</a:t>
            </a:r>
            <a:r>
              <a:rPr lang="fr-BE" altLang="fr-FR" sz="1800" dirty="0"/>
              <a:t> flags)</a:t>
            </a:r>
          </a:p>
          <a:p>
            <a:pPr eaLnBrk="1" hangingPunct="1">
              <a:buFont typeface="Symbol" panose="05050102010706020507" pitchFamily="18" charset="2"/>
              <a:buNone/>
            </a:pPr>
            <a:r>
              <a:rPr lang="fr-BE" altLang="fr-FR" sz="1800" dirty="0"/>
              <a:t>public abstract </a:t>
            </a:r>
            <a:r>
              <a:rPr lang="fr-BE" altLang="fr-FR" sz="1800" dirty="0" err="1"/>
              <a:t>void</a:t>
            </a:r>
            <a:r>
              <a:rPr lang="fr-BE" altLang="fr-FR" sz="1800" dirty="0"/>
              <a:t> </a:t>
            </a:r>
            <a:r>
              <a:rPr lang="fr-BE" altLang="fr-FR" sz="1800" b="1" dirty="0" err="1"/>
              <a:t>sendBroadcast</a:t>
            </a:r>
            <a:r>
              <a:rPr lang="fr-BE" altLang="fr-FR" sz="1800" dirty="0"/>
              <a:t> (Intent </a:t>
            </a:r>
            <a:r>
              <a:rPr lang="fr-BE" altLang="fr-FR" sz="1800" dirty="0" err="1"/>
              <a:t>intent</a:t>
            </a:r>
            <a:r>
              <a:rPr lang="fr-BE" altLang="fr-FR" sz="1800" dirty="0"/>
              <a:t>)</a:t>
            </a:r>
            <a:br>
              <a:rPr lang="fr-BE" altLang="fr-FR" sz="1800" dirty="0"/>
            </a:br>
            <a:endParaRPr lang="fr-BE" altLang="fr-FR" sz="1800" b="1" dirty="0"/>
          </a:p>
          <a:p>
            <a:pPr eaLnBrk="1" hangingPunct="1">
              <a:buFont typeface="Symbol" panose="05050102010706020507" pitchFamily="18" charset="2"/>
              <a:buChar char="¨"/>
            </a:pPr>
            <a:r>
              <a:rPr lang="fr-FR" altLang="fr-FR" sz="1800" dirty="0"/>
              <a:t> permettre </a:t>
            </a:r>
            <a:r>
              <a:rPr lang="fr-FR" altLang="fr-FR" sz="1800" u="sng" dirty="0"/>
              <a:t>l'accès aux ressources de l'application</a:t>
            </a:r>
            <a:r>
              <a:rPr lang="fr-FR" altLang="fr-FR" sz="1800" dirty="0"/>
              <a:t>, avec par exemple :</a:t>
            </a:r>
            <a:endParaRPr lang="fr-BE" altLang="fr-FR" sz="1800" dirty="0"/>
          </a:p>
          <a:p>
            <a:pPr eaLnBrk="1" hangingPunct="1">
              <a:buFont typeface="Symbol" panose="05050102010706020507" pitchFamily="18" charset="2"/>
              <a:buNone/>
            </a:pPr>
            <a:r>
              <a:rPr lang="fr-BE" altLang="fr-FR" sz="1800" dirty="0"/>
              <a:t>public abstract </a:t>
            </a:r>
            <a:r>
              <a:rPr lang="fr-BE" altLang="fr-FR" sz="1800" dirty="0" err="1"/>
              <a:t>ContentResolver</a:t>
            </a:r>
            <a:r>
              <a:rPr lang="fr-BE" altLang="fr-FR" sz="1800" dirty="0"/>
              <a:t> </a:t>
            </a:r>
            <a:r>
              <a:rPr lang="fr-BE" altLang="fr-FR" sz="1800" b="1" dirty="0" err="1">
                <a:solidFill>
                  <a:srgbClr val="6600CC"/>
                </a:solidFill>
              </a:rPr>
              <a:t>getContentResolver</a:t>
            </a:r>
            <a:r>
              <a:rPr lang="fr-BE" altLang="fr-FR" sz="1800" dirty="0"/>
              <a:t> () </a:t>
            </a:r>
          </a:p>
          <a:p>
            <a:pPr eaLnBrk="1" hangingPunct="1">
              <a:buFont typeface="Symbol" panose="05050102010706020507" pitchFamily="18" charset="2"/>
              <a:buNone/>
            </a:pPr>
            <a:r>
              <a:rPr lang="fr-BE" altLang="fr-FR" sz="1800" dirty="0"/>
              <a:t>	(qui lui-même dispose de la méthode</a:t>
            </a:r>
            <a:endParaRPr lang="fr-BE" altLang="fr-FR" sz="1800" b="1" dirty="0"/>
          </a:p>
          <a:p>
            <a:pPr eaLnBrk="1" hangingPunct="1">
              <a:buFont typeface="Symbol" panose="05050102010706020507" pitchFamily="18" charset="2"/>
              <a:buNone/>
            </a:pPr>
            <a:r>
              <a:rPr lang="fr-BE" altLang="fr-FR" sz="1800" dirty="0"/>
              <a:t>	public final </a:t>
            </a:r>
            <a:r>
              <a:rPr lang="fr-BE" altLang="fr-FR" sz="1800" dirty="0" err="1"/>
              <a:t>ContentProviderClient</a:t>
            </a:r>
            <a:r>
              <a:rPr lang="fr-BE" altLang="fr-FR" sz="1800" dirty="0"/>
              <a:t> </a:t>
            </a:r>
            <a:r>
              <a:rPr lang="fr-BE" altLang="fr-FR" sz="1800" b="1" dirty="0" err="1"/>
              <a:t>acquireContentProviderClient</a:t>
            </a:r>
            <a:r>
              <a:rPr lang="fr-BE" altLang="fr-FR" sz="1800" b="1" dirty="0"/>
              <a:t> </a:t>
            </a:r>
            <a:r>
              <a:rPr lang="fr-BE" altLang="fr-FR" sz="1800" dirty="0"/>
              <a:t>(Uri </a:t>
            </a:r>
            <a:r>
              <a:rPr lang="fr-BE" altLang="fr-FR" sz="1800" dirty="0" err="1"/>
              <a:t>uri</a:t>
            </a:r>
            <a:r>
              <a:rPr lang="fr-BE" altLang="fr-FR" sz="1800" dirty="0"/>
              <a:t>) )</a:t>
            </a:r>
            <a:endParaRPr lang="fr-BE" altLang="fr-FR" sz="1800" b="1" dirty="0"/>
          </a:p>
          <a:p>
            <a:pPr eaLnBrk="1" hangingPunct="1">
              <a:buFont typeface="Symbol" panose="05050102010706020507" pitchFamily="18" charset="2"/>
              <a:buNone/>
            </a:pPr>
            <a:r>
              <a:rPr lang="fr-BE" altLang="fr-FR" sz="1800" dirty="0"/>
              <a:t>public abstract </a:t>
            </a:r>
            <a:r>
              <a:rPr lang="fr-BE" altLang="fr-FR" sz="1800" dirty="0" err="1"/>
              <a:t>Resources</a:t>
            </a:r>
            <a:r>
              <a:rPr lang="fr-BE" altLang="fr-FR" sz="1800" dirty="0"/>
              <a:t> </a:t>
            </a:r>
            <a:r>
              <a:rPr lang="fr-BE" altLang="fr-FR" sz="1800" b="1" dirty="0" err="1"/>
              <a:t>getResources</a:t>
            </a:r>
            <a:r>
              <a:rPr lang="fr-BE" altLang="fr-FR" sz="1800" dirty="0"/>
              <a:t> ()</a:t>
            </a:r>
            <a:r>
              <a:rPr lang="fr-BE" altLang="fr-FR" sz="1800" b="1" dirty="0"/>
              <a:t> </a:t>
            </a:r>
            <a:endParaRPr lang="fr-FR" altLang="fr-FR" sz="1800" dirty="0"/>
          </a:p>
        </p:txBody>
      </p:sp>
      <p:sp>
        <p:nvSpPr>
          <p:cNvPr id="41989" name="Text Box 7">
            <a:extLst>
              <a:ext uri="{FF2B5EF4-FFF2-40B4-BE49-F238E27FC236}">
                <a16:creationId xmlns:a16="http://schemas.microsoft.com/office/drawing/2014/main" id="{17C9E21A-489D-477D-8AD6-4E0FAC8783D3}"/>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5. Les composants applicatifs Android (3/4)</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19846">
                                            <p:txEl>
                                              <p:pRg st="0" end="0"/>
                                            </p:txEl>
                                          </p:spTgt>
                                        </p:tgtEl>
                                        <p:attrNameLst>
                                          <p:attrName>style.visibility</p:attrName>
                                        </p:attrNameLst>
                                      </p:cBhvr>
                                      <p:to>
                                        <p:strVal val="visible"/>
                                      </p:to>
                                    </p:set>
                                    <p:animEffect transition="in" filter="dissolve">
                                      <p:cBhvr>
                                        <p:cTn id="7" dur="500"/>
                                        <p:tgtEl>
                                          <p:spTgt spid="4198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9" presetClass="entr" presetSubtype="0" accel="100000" fill="hold" nodeType="clickEffect">
                                  <p:stCondLst>
                                    <p:cond delay="0"/>
                                  </p:stCondLst>
                                  <p:childTnLst>
                                    <p:set>
                                      <p:cBhvr>
                                        <p:cTn id="11" dur="1" fill="hold">
                                          <p:stCondLst>
                                            <p:cond delay="0"/>
                                          </p:stCondLst>
                                        </p:cTn>
                                        <p:tgtEl>
                                          <p:spTgt spid="419846">
                                            <p:txEl>
                                              <p:pRg st="2" end="2"/>
                                            </p:txEl>
                                          </p:spTgt>
                                        </p:tgtEl>
                                        <p:attrNameLst>
                                          <p:attrName>style.visibility</p:attrName>
                                        </p:attrNameLst>
                                      </p:cBhvr>
                                      <p:to>
                                        <p:strVal val="visible"/>
                                      </p:to>
                                    </p:set>
                                    <p:anim calcmode="lin" valueType="num">
                                      <p:cBhvr>
                                        <p:cTn id="12" dur="500" fill="hold"/>
                                        <p:tgtEl>
                                          <p:spTgt spid="419846">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3" dur="500" fill="hold"/>
                                        <p:tgtEl>
                                          <p:spTgt spid="419846">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4" dur="500" fill="hold"/>
                                        <p:tgtEl>
                                          <p:spTgt spid="419846">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15" dur="500" fill="hold"/>
                                        <p:tgtEl>
                                          <p:spTgt spid="41984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419846">
                                            <p:txEl>
                                              <p:pRg st="3" end="3"/>
                                            </p:txEl>
                                          </p:spTgt>
                                        </p:tgtEl>
                                        <p:attrNameLst>
                                          <p:attrName>style.visibility</p:attrName>
                                        </p:attrNameLst>
                                      </p:cBhvr>
                                      <p:to>
                                        <p:strVal val="visible"/>
                                      </p:to>
                                    </p:set>
                                    <p:animEffect transition="in" filter="dissolve">
                                      <p:cBhvr>
                                        <p:cTn id="20" dur="500"/>
                                        <p:tgtEl>
                                          <p:spTgt spid="419846">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419846">
                                            <p:txEl>
                                              <p:pRg st="4" end="4"/>
                                            </p:txEl>
                                          </p:spTgt>
                                        </p:tgtEl>
                                        <p:attrNameLst>
                                          <p:attrName>style.visibility</p:attrName>
                                        </p:attrNameLst>
                                      </p:cBhvr>
                                      <p:to>
                                        <p:strVal val="visible"/>
                                      </p:to>
                                    </p:set>
                                    <p:animEffect transition="in" filter="dissolve">
                                      <p:cBhvr>
                                        <p:cTn id="23" dur="500"/>
                                        <p:tgtEl>
                                          <p:spTgt spid="419846">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19846">
                                            <p:txEl>
                                              <p:pRg st="5" end="5"/>
                                            </p:txEl>
                                          </p:spTgt>
                                        </p:tgtEl>
                                        <p:attrNameLst>
                                          <p:attrName>style.visibility</p:attrName>
                                        </p:attrNameLst>
                                      </p:cBhvr>
                                      <p:to>
                                        <p:strVal val="visible"/>
                                      </p:to>
                                    </p:set>
                                    <p:animEffect transition="in" filter="dissolve">
                                      <p:cBhvr>
                                        <p:cTn id="26" dur="500"/>
                                        <p:tgtEl>
                                          <p:spTgt spid="419846">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419846">
                                            <p:txEl>
                                              <p:pRg st="6" end="6"/>
                                            </p:txEl>
                                          </p:spTgt>
                                        </p:tgtEl>
                                        <p:attrNameLst>
                                          <p:attrName>style.visibility</p:attrName>
                                        </p:attrNameLst>
                                      </p:cBhvr>
                                      <p:to>
                                        <p:strVal val="visible"/>
                                      </p:to>
                                    </p:set>
                                    <p:animEffect transition="in" filter="dissolve">
                                      <p:cBhvr>
                                        <p:cTn id="29" dur="500"/>
                                        <p:tgtEl>
                                          <p:spTgt spid="41984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419846">
                                            <p:txEl>
                                              <p:pRg st="7" end="7"/>
                                            </p:txEl>
                                          </p:spTgt>
                                        </p:tgtEl>
                                        <p:attrNameLst>
                                          <p:attrName>style.visibility</p:attrName>
                                        </p:attrNameLst>
                                      </p:cBhvr>
                                      <p:to>
                                        <p:strVal val="visible"/>
                                      </p:to>
                                    </p:set>
                                    <p:animEffect transition="in" filter="dissolve">
                                      <p:cBhvr>
                                        <p:cTn id="32" dur="500"/>
                                        <p:tgtEl>
                                          <p:spTgt spid="419846">
                                            <p:txEl>
                                              <p:pRg st="7" end="7"/>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419846">
                                            <p:txEl>
                                              <p:pRg st="8" end="8"/>
                                            </p:txEl>
                                          </p:spTgt>
                                        </p:tgtEl>
                                        <p:attrNameLst>
                                          <p:attrName>style.visibility</p:attrName>
                                        </p:attrNameLst>
                                      </p:cBhvr>
                                      <p:to>
                                        <p:strVal val="visible"/>
                                      </p:to>
                                    </p:set>
                                    <p:animEffect transition="in" filter="dissolve">
                                      <p:cBhvr>
                                        <p:cTn id="35" dur="500"/>
                                        <p:tgtEl>
                                          <p:spTgt spid="419846">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419846">
                                            <p:txEl>
                                              <p:pRg st="9" end="9"/>
                                            </p:txEl>
                                          </p:spTgt>
                                        </p:tgtEl>
                                        <p:attrNameLst>
                                          <p:attrName>style.visibility</p:attrName>
                                        </p:attrNameLst>
                                      </p:cBhvr>
                                      <p:to>
                                        <p:strVal val="visible"/>
                                      </p:to>
                                    </p:set>
                                    <p:animEffect transition="in" filter="dissolve">
                                      <p:cBhvr>
                                        <p:cTn id="40" dur="500"/>
                                        <p:tgtEl>
                                          <p:spTgt spid="419846">
                                            <p:txEl>
                                              <p:pRg st="9" end="9"/>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419846">
                                            <p:txEl>
                                              <p:pRg st="10" end="10"/>
                                            </p:txEl>
                                          </p:spTgt>
                                        </p:tgtEl>
                                        <p:attrNameLst>
                                          <p:attrName>style.visibility</p:attrName>
                                        </p:attrNameLst>
                                      </p:cBhvr>
                                      <p:to>
                                        <p:strVal val="visible"/>
                                      </p:to>
                                    </p:set>
                                    <p:animEffect transition="in" filter="dissolve">
                                      <p:cBhvr>
                                        <p:cTn id="43" dur="500"/>
                                        <p:tgtEl>
                                          <p:spTgt spid="419846">
                                            <p:txEl>
                                              <p:pRg st="10" end="10"/>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419846">
                                            <p:txEl>
                                              <p:pRg st="11" end="11"/>
                                            </p:txEl>
                                          </p:spTgt>
                                        </p:tgtEl>
                                        <p:attrNameLst>
                                          <p:attrName>style.visibility</p:attrName>
                                        </p:attrNameLst>
                                      </p:cBhvr>
                                      <p:to>
                                        <p:strVal val="visible"/>
                                      </p:to>
                                    </p:set>
                                    <p:animEffect transition="in" filter="dissolve">
                                      <p:cBhvr>
                                        <p:cTn id="46" dur="500"/>
                                        <p:tgtEl>
                                          <p:spTgt spid="419846">
                                            <p:txEl>
                                              <p:pRg st="11" end="11"/>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419846">
                                            <p:txEl>
                                              <p:pRg st="12" end="12"/>
                                            </p:txEl>
                                          </p:spTgt>
                                        </p:tgtEl>
                                        <p:attrNameLst>
                                          <p:attrName>style.visibility</p:attrName>
                                        </p:attrNameLst>
                                      </p:cBhvr>
                                      <p:to>
                                        <p:strVal val="visible"/>
                                      </p:to>
                                    </p:set>
                                    <p:animEffect transition="in" filter="dissolve">
                                      <p:cBhvr>
                                        <p:cTn id="49" dur="500"/>
                                        <p:tgtEl>
                                          <p:spTgt spid="419846">
                                            <p:txEl>
                                              <p:pRg st="12" end="12"/>
                                            </p:txEl>
                                          </p:spTgt>
                                        </p:tgtEl>
                                      </p:cBhvr>
                                    </p:animEffect>
                                  </p:childTnLst>
                                </p:cTn>
                              </p:par>
                              <p:par>
                                <p:cTn id="50" presetID="9" presetClass="entr" presetSubtype="0" fill="hold" nodeType="withEffect">
                                  <p:stCondLst>
                                    <p:cond delay="0"/>
                                  </p:stCondLst>
                                  <p:childTnLst>
                                    <p:set>
                                      <p:cBhvr>
                                        <p:cTn id="51" dur="1" fill="hold">
                                          <p:stCondLst>
                                            <p:cond delay="0"/>
                                          </p:stCondLst>
                                        </p:cTn>
                                        <p:tgtEl>
                                          <p:spTgt spid="419846">
                                            <p:txEl>
                                              <p:pRg st="13" end="13"/>
                                            </p:txEl>
                                          </p:spTgt>
                                        </p:tgtEl>
                                        <p:attrNameLst>
                                          <p:attrName>style.visibility</p:attrName>
                                        </p:attrNameLst>
                                      </p:cBhvr>
                                      <p:to>
                                        <p:strVal val="visible"/>
                                      </p:to>
                                    </p:set>
                                    <p:animEffect transition="in" filter="dissolve">
                                      <p:cBhvr>
                                        <p:cTn id="52" dur="500"/>
                                        <p:tgtEl>
                                          <p:spTgt spid="41984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ce réservé du pied de page 3">
            <a:extLst>
              <a:ext uri="{FF2B5EF4-FFF2-40B4-BE49-F238E27FC236}">
                <a16:creationId xmlns:a16="http://schemas.microsoft.com/office/drawing/2014/main" id="{2D2F6D9E-FD2B-4893-ACF9-A60ECBE422C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95CA1045-6A19-4791-AC33-5DFC43F6E921}" type="slidenum">
              <a:rPr lang="fr-FR" altLang="fr-FR" sz="1200" smtClean="0"/>
              <a:pPr/>
              <a:t>34</a:t>
            </a:fld>
            <a:endParaRPr lang="fr-FR" altLang="fr-FR" sz="1200" dirty="0"/>
          </a:p>
        </p:txBody>
      </p:sp>
      <p:sp>
        <p:nvSpPr>
          <p:cNvPr id="43011" name="Text Box 4">
            <a:extLst>
              <a:ext uri="{FF2B5EF4-FFF2-40B4-BE49-F238E27FC236}">
                <a16:creationId xmlns:a16="http://schemas.microsoft.com/office/drawing/2014/main" id="{E2E328C3-7EA7-4BF6-9C53-CB1C01EDD1FD}"/>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5. Les composants applicatifs Android (4/4)</a:t>
            </a:r>
            <a:endParaRPr lang="fr-FR" altLang="fr-FR" sz="2800" b="1">
              <a:solidFill>
                <a:srgbClr val="FF0000"/>
              </a:solidFill>
            </a:endParaRPr>
          </a:p>
        </p:txBody>
      </p:sp>
      <p:pic>
        <p:nvPicPr>
          <p:cNvPr id="145413" name="Picture 5">
            <a:extLst>
              <a:ext uri="{FF2B5EF4-FFF2-40B4-BE49-F238E27FC236}">
                <a16:creationId xmlns:a16="http://schemas.microsoft.com/office/drawing/2014/main" id="{5DC8DF8A-084C-4DE1-8DA4-D29D569EC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96975"/>
            <a:ext cx="6551613" cy="52562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8" fill="hold" nodeType="withEffect">
                                  <p:stCondLst>
                                    <p:cond delay="0"/>
                                  </p:stCondLst>
                                  <p:childTnLst>
                                    <p:set>
                                      <p:cBhvr>
                                        <p:cTn id="6" dur="1" fill="hold">
                                          <p:stCondLst>
                                            <p:cond delay="0"/>
                                          </p:stCondLst>
                                        </p:cTn>
                                        <p:tgtEl>
                                          <p:spTgt spid="145413"/>
                                        </p:tgtEl>
                                        <p:attrNameLst>
                                          <p:attrName>style.visibility</p:attrName>
                                        </p:attrNameLst>
                                      </p:cBhvr>
                                      <p:to>
                                        <p:strVal val="visible"/>
                                      </p:to>
                                    </p:set>
                                    <p:animEffect transition="in" filter="wheel(8)">
                                      <p:cBhvr>
                                        <p:cTn id="7" dur="500"/>
                                        <p:tgtEl>
                                          <p:spTgt spid="145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ce réservé du pied de page 3">
            <a:extLst>
              <a:ext uri="{FF2B5EF4-FFF2-40B4-BE49-F238E27FC236}">
                <a16:creationId xmlns:a16="http://schemas.microsoft.com/office/drawing/2014/main" id="{BE0D2045-1C27-4D37-B69F-3F5BA2BD57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A3CE7A6A-17E1-4FD7-AC9D-BCBCA302198E}" type="slidenum">
              <a:rPr lang="fr-FR" altLang="fr-FR" sz="1200" smtClean="0"/>
              <a:pPr/>
              <a:t>35</a:t>
            </a:fld>
            <a:endParaRPr lang="fr-FR" altLang="fr-FR" sz="1200" dirty="0"/>
          </a:p>
        </p:txBody>
      </p:sp>
      <p:sp>
        <p:nvSpPr>
          <p:cNvPr id="44035" name="Text Box 4">
            <a:extLst>
              <a:ext uri="{FF2B5EF4-FFF2-40B4-BE49-F238E27FC236}">
                <a16:creationId xmlns:a16="http://schemas.microsoft.com/office/drawing/2014/main" id="{E9C1FB43-16EE-412E-94D2-8D6E1BB57973}"/>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6. Le cycle de vie d'une activité Android (1/4)</a:t>
            </a:r>
            <a:endParaRPr lang="fr-FR" altLang="fr-FR" sz="2800" b="1">
              <a:solidFill>
                <a:srgbClr val="FF0000"/>
              </a:solidFill>
            </a:endParaRPr>
          </a:p>
        </p:txBody>
      </p:sp>
      <p:sp>
        <p:nvSpPr>
          <p:cNvPr id="146437" name="Text Box 5">
            <a:extLst>
              <a:ext uri="{FF2B5EF4-FFF2-40B4-BE49-F238E27FC236}">
                <a16:creationId xmlns:a16="http://schemas.microsoft.com/office/drawing/2014/main" id="{A738223E-2872-4FAB-8374-B9E42EEAB9C5}"/>
              </a:ext>
            </a:extLst>
          </p:cNvPr>
          <p:cNvSpPr txBox="1">
            <a:spLocks noChangeArrowheads="1"/>
          </p:cNvSpPr>
          <p:nvPr/>
        </p:nvSpPr>
        <p:spPr bwMode="auto">
          <a:xfrm>
            <a:off x="107950" y="1125538"/>
            <a:ext cx="8893175" cy="1341437"/>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Un objet "</a:t>
            </a:r>
            <a:r>
              <a:rPr lang="fr-FR" altLang="fr-FR" b="1">
                <a:solidFill>
                  <a:schemeClr val="accent2"/>
                </a:solidFill>
              </a:rPr>
              <a:t>Activity</a:t>
            </a:r>
            <a:r>
              <a:rPr lang="fr-FR" altLang="fr-FR"/>
              <a:t>", instance d'une classe dérivée de la classe </a:t>
            </a:r>
            <a:r>
              <a:rPr lang="fr-BE" altLang="fr-FR"/>
              <a:t>android.app.</a:t>
            </a:r>
            <a:r>
              <a:rPr lang="fr-BE" altLang="fr-FR" b="1">
                <a:solidFill>
                  <a:srgbClr val="FF0000"/>
                </a:solidFill>
              </a:rPr>
              <a:t>Activity</a:t>
            </a:r>
            <a:r>
              <a:rPr lang="fr-BE" altLang="fr-FR"/>
              <a:t> (qui implémente Context) </a:t>
            </a:r>
            <a:r>
              <a:rPr lang="fr-FR" altLang="fr-FR"/>
              <a:t>est donc un objet dont on peut lancer l'exécution pour réaliser une tâche quelconque et utilisant un GUI = en fait une instance d'une classe dérivée de android.view.</a:t>
            </a:r>
            <a:r>
              <a:rPr lang="fr-FR" altLang="fr-FR" b="1">
                <a:solidFill>
                  <a:srgbClr val="FF0000"/>
                </a:solidFill>
              </a:rPr>
              <a:t>View</a:t>
            </a:r>
            <a:r>
              <a:rPr lang="fr-FR" altLang="fr-FR"/>
              <a:t> (dont les classes dérivées sont appelées "</a:t>
            </a:r>
            <a:r>
              <a:rPr lang="fr-FR" altLang="fr-FR" sz="2200" b="1">
                <a:solidFill>
                  <a:srgbClr val="6600CC"/>
                </a:solidFill>
              </a:rPr>
              <a:t>widgets</a:t>
            </a:r>
            <a:r>
              <a:rPr lang="fr-FR" altLang="fr-FR"/>
              <a:t>") </a:t>
            </a:r>
          </a:p>
        </p:txBody>
      </p:sp>
      <p:sp>
        <p:nvSpPr>
          <p:cNvPr id="146443" name="Text Box 11">
            <a:extLst>
              <a:ext uri="{FF2B5EF4-FFF2-40B4-BE49-F238E27FC236}">
                <a16:creationId xmlns:a16="http://schemas.microsoft.com/office/drawing/2014/main" id="{D095A901-1D7D-4701-A965-982BF9FC6FB3}"/>
              </a:ext>
            </a:extLst>
          </p:cNvPr>
          <p:cNvSpPr txBox="1">
            <a:spLocks noChangeArrowheads="1"/>
          </p:cNvSpPr>
          <p:nvPr/>
        </p:nvSpPr>
        <p:spPr bwMode="auto">
          <a:xfrm>
            <a:off x="179388" y="2492375"/>
            <a:ext cx="8785225" cy="42164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en-GB" altLang="fr-FR"/>
              <a:t>package my.apps.learning;</a:t>
            </a:r>
          </a:p>
          <a:p>
            <a:pPr eaLnBrk="1" hangingPunct="1">
              <a:buFont typeface="Symbol" panose="05050102010706020507" pitchFamily="18" charset="2"/>
              <a:buNone/>
            </a:pPr>
            <a:endParaRPr lang="en-GB" altLang="fr-FR" sz="500"/>
          </a:p>
          <a:p>
            <a:pPr eaLnBrk="1" hangingPunct="1">
              <a:buFont typeface="Symbol" panose="05050102010706020507" pitchFamily="18" charset="2"/>
              <a:buNone/>
            </a:pPr>
            <a:r>
              <a:rPr lang="en-GB" altLang="fr-FR"/>
              <a:t>import android.app.Activity;</a:t>
            </a:r>
          </a:p>
          <a:p>
            <a:pPr eaLnBrk="1" hangingPunct="1">
              <a:buFont typeface="Symbol" panose="05050102010706020507" pitchFamily="18" charset="2"/>
              <a:buNone/>
            </a:pPr>
            <a:r>
              <a:rPr lang="en-GB" altLang="fr-FR"/>
              <a:t>import android.os.Bundle;</a:t>
            </a:r>
          </a:p>
          <a:p>
            <a:pPr eaLnBrk="1" hangingPunct="1">
              <a:buFont typeface="Symbol" panose="05050102010706020507" pitchFamily="18" charset="2"/>
              <a:buNone/>
            </a:pPr>
            <a:endParaRPr lang="en-GB" altLang="fr-FR" sz="500"/>
          </a:p>
          <a:p>
            <a:pPr eaLnBrk="1" hangingPunct="1">
              <a:buFont typeface="Symbol" panose="05050102010706020507" pitchFamily="18" charset="2"/>
              <a:buNone/>
            </a:pPr>
            <a:r>
              <a:rPr lang="en-GB" altLang="fr-FR"/>
              <a:t>public class </a:t>
            </a:r>
            <a:r>
              <a:rPr lang="en-GB" altLang="fr-FR" b="1" i="1"/>
              <a:t>hello</a:t>
            </a:r>
            <a:r>
              <a:rPr lang="en-GB" altLang="fr-FR"/>
              <a:t> extends </a:t>
            </a:r>
            <a:r>
              <a:rPr lang="en-GB" altLang="fr-FR" b="1"/>
              <a:t>Activity</a:t>
            </a:r>
            <a:endParaRPr lang="en-GB" altLang="fr-FR"/>
          </a:p>
          <a:p>
            <a:pPr eaLnBrk="1" hangingPunct="1">
              <a:buFont typeface="Symbol" panose="05050102010706020507" pitchFamily="18" charset="2"/>
              <a:buNone/>
            </a:pPr>
            <a:r>
              <a:rPr lang="en-GB" altLang="fr-FR"/>
              <a:t>{</a:t>
            </a:r>
          </a:p>
          <a:p>
            <a:pPr eaLnBrk="1" hangingPunct="1">
              <a:buFont typeface="Symbol" panose="05050102010706020507" pitchFamily="18" charset="2"/>
              <a:buNone/>
            </a:pPr>
            <a:r>
              <a:rPr lang="en-GB" altLang="fr-FR"/>
              <a:t>    /** Called when the activity is first created. */</a:t>
            </a:r>
          </a:p>
          <a:p>
            <a:pPr eaLnBrk="1" hangingPunct="1">
              <a:buFont typeface="Symbol" panose="05050102010706020507" pitchFamily="18" charset="2"/>
              <a:buNone/>
            </a:pPr>
            <a:r>
              <a:rPr lang="en-GB" altLang="fr-FR"/>
              <a:t>    @Override</a:t>
            </a:r>
          </a:p>
          <a:p>
            <a:pPr eaLnBrk="1" hangingPunct="1">
              <a:buFont typeface="Symbol" panose="05050102010706020507" pitchFamily="18" charset="2"/>
              <a:buNone/>
            </a:pPr>
            <a:r>
              <a:rPr lang="en-GB" altLang="fr-FR"/>
              <a:t>    public void </a:t>
            </a:r>
            <a:r>
              <a:rPr lang="en-GB" altLang="fr-FR" b="1"/>
              <a:t>onCreate</a:t>
            </a:r>
            <a:r>
              <a:rPr lang="en-GB" altLang="fr-FR"/>
              <a:t>(Bundle savedInstanceState)</a:t>
            </a:r>
          </a:p>
          <a:p>
            <a:pPr eaLnBrk="1" hangingPunct="1">
              <a:buFont typeface="Symbol" panose="05050102010706020507" pitchFamily="18" charset="2"/>
              <a:buNone/>
            </a:pPr>
            <a:r>
              <a:rPr lang="en-GB" altLang="fr-FR"/>
              <a:t>    {</a:t>
            </a:r>
          </a:p>
          <a:p>
            <a:pPr eaLnBrk="1" hangingPunct="1">
              <a:buFont typeface="Symbol" panose="05050102010706020507" pitchFamily="18" charset="2"/>
              <a:buNone/>
            </a:pPr>
            <a:r>
              <a:rPr lang="en-GB" altLang="fr-FR"/>
              <a:t>        super.onCreate(savedInstanceState);</a:t>
            </a:r>
          </a:p>
          <a:p>
            <a:pPr eaLnBrk="1" hangingPunct="1">
              <a:buFont typeface="Symbol" panose="05050102010706020507" pitchFamily="18" charset="2"/>
              <a:buNone/>
            </a:pPr>
            <a:r>
              <a:rPr lang="en-GB" altLang="fr-FR"/>
              <a:t>        setContentView(R.layout.main);</a:t>
            </a:r>
          </a:p>
          <a:p>
            <a:pPr eaLnBrk="1" hangingPunct="1">
              <a:buFont typeface="Symbol" panose="05050102010706020507" pitchFamily="18" charset="2"/>
              <a:buNone/>
            </a:pPr>
            <a:r>
              <a:rPr lang="en-GB" altLang="fr-FR"/>
              <a:t>    }</a:t>
            </a:r>
          </a:p>
          <a:p>
            <a:pPr eaLnBrk="1" hangingPunct="1">
              <a:buFont typeface="Symbol" panose="05050102010706020507" pitchFamily="18" charset="2"/>
              <a:buNone/>
            </a:pPr>
            <a:r>
              <a:rPr lang="en-GB" altLang="fr-FR"/>
              <a:t>}</a:t>
            </a:r>
            <a:r>
              <a:rPr lang="fr-FR" altLang="fr-FR"/>
              <a:t> </a:t>
            </a:r>
          </a:p>
        </p:txBody>
      </p:sp>
      <p:sp>
        <p:nvSpPr>
          <p:cNvPr id="146444" name="Line 12">
            <a:extLst>
              <a:ext uri="{FF2B5EF4-FFF2-40B4-BE49-F238E27FC236}">
                <a16:creationId xmlns:a16="http://schemas.microsoft.com/office/drawing/2014/main" id="{30105A84-74B9-4B80-934C-E484AD691747}"/>
              </a:ext>
            </a:extLst>
          </p:cNvPr>
          <p:cNvSpPr>
            <a:spLocks noChangeShapeType="1"/>
          </p:cNvSpPr>
          <p:nvPr/>
        </p:nvSpPr>
        <p:spPr bwMode="auto">
          <a:xfrm flipH="1">
            <a:off x="3779838" y="1412875"/>
            <a:ext cx="4032250" cy="22320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46445" name="Line 13">
            <a:extLst>
              <a:ext uri="{FF2B5EF4-FFF2-40B4-BE49-F238E27FC236}">
                <a16:creationId xmlns:a16="http://schemas.microsoft.com/office/drawing/2014/main" id="{8FFC9121-83A1-4DD2-A118-1FFDD4106F30}"/>
              </a:ext>
            </a:extLst>
          </p:cNvPr>
          <p:cNvSpPr>
            <a:spLocks noChangeShapeType="1"/>
          </p:cNvSpPr>
          <p:nvPr/>
        </p:nvSpPr>
        <p:spPr bwMode="auto">
          <a:xfrm flipH="1">
            <a:off x="2195513" y="2349500"/>
            <a:ext cx="792162" cy="352742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146446" name="Text Box 14">
            <a:extLst>
              <a:ext uri="{FF2B5EF4-FFF2-40B4-BE49-F238E27FC236}">
                <a16:creationId xmlns:a16="http://schemas.microsoft.com/office/drawing/2014/main" id="{A4483A09-CE13-44C8-85B9-47D7A8BA3385}"/>
              </a:ext>
            </a:extLst>
          </p:cNvPr>
          <p:cNvSpPr txBox="1">
            <a:spLocks noChangeArrowheads="1"/>
          </p:cNvSpPr>
          <p:nvPr/>
        </p:nvSpPr>
        <p:spPr bwMode="auto">
          <a:xfrm>
            <a:off x="5795963" y="2714625"/>
            <a:ext cx="3240087" cy="3810000"/>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800" dirty="0"/>
              <a:t>Un objet de type </a:t>
            </a:r>
            <a:r>
              <a:rPr lang="fr-BE" altLang="fr-FR" sz="1800" b="1" dirty="0"/>
              <a:t>Bundle</a:t>
            </a:r>
            <a:r>
              <a:rPr lang="fr-BE" altLang="fr-FR" sz="1800" dirty="0"/>
              <a:t> permet de sauvegarder l’état de l’activité lorsque celle-ci est détruite par le système et uniquement par le système pour être recréée ensuite à l’état identique. </a:t>
            </a:r>
          </a:p>
          <a:p>
            <a:pPr eaLnBrk="1" hangingPunct="1">
              <a:spcBef>
                <a:spcPct val="50000"/>
              </a:spcBef>
              <a:buFont typeface="Symbol" panose="05050102010706020507" pitchFamily="18" charset="2"/>
              <a:buNone/>
            </a:pPr>
            <a:r>
              <a:rPr lang="fr-BE" altLang="fr-FR" sz="1800" dirty="0"/>
              <a:t>L’utilisateur qui ferme volontairement une activité, par exemple en pressant la touche retour de l’appareil, ne provoquera pas la sauvegarde de cet objet de type Bundle.</a:t>
            </a:r>
            <a:endParaRPr lang="fr-FR" altLang="fr-FR" sz="1800" dirty="0"/>
          </a:p>
        </p:txBody>
      </p:sp>
      <p:sp>
        <p:nvSpPr>
          <p:cNvPr id="146447" name="Line 15">
            <a:extLst>
              <a:ext uri="{FF2B5EF4-FFF2-40B4-BE49-F238E27FC236}">
                <a16:creationId xmlns:a16="http://schemas.microsoft.com/office/drawing/2014/main" id="{8D24B80D-9669-468D-8B7A-BD120D4D0905}"/>
              </a:ext>
            </a:extLst>
          </p:cNvPr>
          <p:cNvSpPr>
            <a:spLocks noChangeShapeType="1"/>
          </p:cNvSpPr>
          <p:nvPr/>
        </p:nvSpPr>
        <p:spPr bwMode="auto">
          <a:xfrm flipV="1">
            <a:off x="3059113" y="3141663"/>
            <a:ext cx="2736850" cy="172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2" name="ZoneTexte 1">
            <a:extLst>
              <a:ext uri="{FF2B5EF4-FFF2-40B4-BE49-F238E27FC236}">
                <a16:creationId xmlns:a16="http://schemas.microsoft.com/office/drawing/2014/main" id="{B3FAE309-FF5F-40A8-ADC2-EFAD01C1CD1A}"/>
              </a:ext>
            </a:extLst>
          </p:cNvPr>
          <p:cNvSpPr txBox="1"/>
          <p:nvPr/>
        </p:nvSpPr>
        <p:spPr>
          <a:xfrm>
            <a:off x="427455" y="6461028"/>
            <a:ext cx="8289090" cy="369332"/>
          </a:xfrm>
          <a:prstGeom prst="rect">
            <a:avLst/>
          </a:prstGeom>
          <a:solidFill>
            <a:srgbClr val="FFFF00"/>
          </a:solidFill>
        </p:spPr>
        <p:txBody>
          <a:bodyPr wrap="square" rtlCol="0">
            <a:spAutoFit/>
          </a:bodyPr>
          <a:lstStyle/>
          <a:p>
            <a:r>
              <a:rPr lang="fr-FR" sz="1800" dirty="0"/>
              <a:t>Interaction uniquement avec 1 seule activité à la fois (pas de chevauchement d’activités)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6437"/>
                                        </p:tgtEl>
                                        <p:attrNameLst>
                                          <p:attrName>style.visibility</p:attrName>
                                        </p:attrNameLst>
                                      </p:cBhvr>
                                      <p:to>
                                        <p:strVal val="visible"/>
                                      </p:to>
                                    </p:set>
                                    <p:animEffect transition="in" filter="dissolve">
                                      <p:cBhvr>
                                        <p:cTn id="7" dur="500"/>
                                        <p:tgtEl>
                                          <p:spTgt spid="1464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146443"/>
                                        </p:tgtEl>
                                        <p:attrNameLst>
                                          <p:attrName>style.visibility</p:attrName>
                                        </p:attrNameLst>
                                      </p:cBhvr>
                                      <p:to>
                                        <p:strVal val="visible"/>
                                      </p:to>
                                    </p:set>
                                    <p:animEffect transition="in" filter="diamond(out)">
                                      <p:cBhvr>
                                        <p:cTn id="12" dur="500"/>
                                        <p:tgtEl>
                                          <p:spTgt spid="1464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6444"/>
                                        </p:tgtEl>
                                        <p:attrNameLst>
                                          <p:attrName>style.visibility</p:attrName>
                                        </p:attrNameLst>
                                      </p:cBhvr>
                                      <p:to>
                                        <p:strVal val="visible"/>
                                      </p:to>
                                    </p:set>
                                    <p:animEffect transition="in" filter="dissolve">
                                      <p:cBhvr>
                                        <p:cTn id="17" dur="500"/>
                                        <p:tgtEl>
                                          <p:spTgt spid="1464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46445"/>
                                        </p:tgtEl>
                                        <p:attrNameLst>
                                          <p:attrName>style.visibility</p:attrName>
                                        </p:attrNameLst>
                                      </p:cBhvr>
                                      <p:to>
                                        <p:strVal val="visible"/>
                                      </p:to>
                                    </p:set>
                                    <p:animEffect transition="in" filter="dissolve">
                                      <p:cBhvr>
                                        <p:cTn id="22" dur="500"/>
                                        <p:tgtEl>
                                          <p:spTgt spid="146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6446"/>
                                        </p:tgtEl>
                                        <p:attrNameLst>
                                          <p:attrName>style.visibility</p:attrName>
                                        </p:attrNameLst>
                                      </p:cBhvr>
                                      <p:to>
                                        <p:strVal val="visible"/>
                                      </p:to>
                                    </p:set>
                                    <p:animEffect transition="in" filter="dissolve">
                                      <p:cBhvr>
                                        <p:cTn id="27" dur="500"/>
                                        <p:tgtEl>
                                          <p:spTgt spid="146446"/>
                                        </p:tgtEl>
                                      </p:cBhvr>
                                    </p:animEffect>
                                  </p:childTnLst>
                                </p:cTn>
                              </p:par>
                              <p:par>
                                <p:cTn id="28" presetID="9" presetClass="entr" presetSubtype="0" fill="hold" nodeType="withEffect">
                                  <p:stCondLst>
                                    <p:cond delay="0"/>
                                  </p:stCondLst>
                                  <p:childTnLst>
                                    <p:set>
                                      <p:cBhvr>
                                        <p:cTn id="29" dur="1" fill="hold">
                                          <p:stCondLst>
                                            <p:cond delay="0"/>
                                          </p:stCondLst>
                                        </p:cTn>
                                        <p:tgtEl>
                                          <p:spTgt spid="146447"/>
                                        </p:tgtEl>
                                        <p:attrNameLst>
                                          <p:attrName>style.visibility</p:attrName>
                                        </p:attrNameLst>
                                      </p:cBhvr>
                                      <p:to>
                                        <p:strVal val="visible"/>
                                      </p:to>
                                    </p:set>
                                    <p:animEffect transition="in" filter="dissolve">
                                      <p:cBhvr>
                                        <p:cTn id="30" dur="500"/>
                                        <p:tgtEl>
                                          <p:spTgt spid="1464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p:bldP spid="146443" grpId="0" animBg="1"/>
      <p:bldP spid="146446"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u pied de page 3">
            <a:extLst>
              <a:ext uri="{FF2B5EF4-FFF2-40B4-BE49-F238E27FC236}">
                <a16:creationId xmlns:a16="http://schemas.microsoft.com/office/drawing/2014/main" id="{455BA411-FCBA-4DE7-A155-842ED631439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658F0BD4-E86C-4D75-9E0F-183B6272EC9F}" type="slidenum">
              <a:rPr lang="fr-FR" altLang="fr-FR" sz="1200" smtClean="0"/>
              <a:pPr/>
              <a:t>36</a:t>
            </a:fld>
            <a:endParaRPr lang="fr-FR" altLang="fr-FR" sz="1200" dirty="0"/>
          </a:p>
        </p:txBody>
      </p:sp>
      <p:sp>
        <p:nvSpPr>
          <p:cNvPr id="642052" name="Text Box 4">
            <a:extLst>
              <a:ext uri="{FF2B5EF4-FFF2-40B4-BE49-F238E27FC236}">
                <a16:creationId xmlns:a16="http://schemas.microsoft.com/office/drawing/2014/main" id="{0E89E2E7-DF2B-4F27-AA85-C8744BFCF5EE}"/>
              </a:ext>
            </a:extLst>
          </p:cNvPr>
          <p:cNvSpPr txBox="1">
            <a:spLocks noChangeArrowheads="1"/>
          </p:cNvSpPr>
          <p:nvPr/>
        </p:nvSpPr>
        <p:spPr bwMode="auto">
          <a:xfrm>
            <a:off x="252413" y="1196975"/>
            <a:ext cx="8712200" cy="119697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sz="2400"/>
              <a:t>Une </a:t>
            </a:r>
            <a:r>
              <a:rPr lang="fr-FR" altLang="fr-FR" sz="2400" b="1">
                <a:solidFill>
                  <a:srgbClr val="6600CC"/>
                </a:solidFill>
              </a:rPr>
              <a:t>application</a:t>
            </a:r>
            <a:r>
              <a:rPr lang="fr-FR" altLang="fr-FR" sz="2400"/>
              <a:t> peut consister en une seule activité ou en un groupe d'activités, l'une d'entre elles étant désignée comme celle de départ et chacune pouvant passer la main à une autre. </a:t>
            </a:r>
          </a:p>
        </p:txBody>
      </p:sp>
      <p:pic>
        <p:nvPicPr>
          <p:cNvPr id="642053" name="Picture 5">
            <a:extLst>
              <a:ext uri="{FF2B5EF4-FFF2-40B4-BE49-F238E27FC236}">
                <a16:creationId xmlns:a16="http://schemas.microsoft.com/office/drawing/2014/main" id="{142ADF7B-7A80-413F-B065-FF42A5D51937}"/>
              </a:ext>
            </a:extLst>
          </p:cNvPr>
          <p:cNvPicPr>
            <a:picLocks noChangeAspect="1" noChangeArrowheads="1"/>
          </p:cNvPicPr>
          <p:nvPr/>
        </p:nvPicPr>
        <p:blipFill>
          <a:blip r:embed="rId2">
            <a:lum contrast="14000"/>
            <a:extLst>
              <a:ext uri="{28A0092B-C50C-407E-A947-70E740481C1C}">
                <a14:useLocalDpi xmlns:a14="http://schemas.microsoft.com/office/drawing/2010/main" val="0"/>
              </a:ext>
            </a:extLst>
          </a:blip>
          <a:srcRect/>
          <a:stretch>
            <a:fillRect/>
          </a:stretch>
        </p:blipFill>
        <p:spPr bwMode="auto">
          <a:xfrm>
            <a:off x="3419475" y="2565400"/>
            <a:ext cx="4738688"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2054" name="Text Box 6">
            <a:extLst>
              <a:ext uri="{FF2B5EF4-FFF2-40B4-BE49-F238E27FC236}">
                <a16:creationId xmlns:a16="http://schemas.microsoft.com/office/drawing/2014/main" id="{901D9CD1-B38E-4215-A9B3-C4DC3331D73E}"/>
              </a:ext>
            </a:extLst>
          </p:cNvPr>
          <p:cNvSpPr txBox="1">
            <a:spLocks noChangeArrowheads="1"/>
          </p:cNvSpPr>
          <p:nvPr/>
        </p:nvSpPr>
        <p:spPr bwMode="auto">
          <a:xfrm>
            <a:off x="252413" y="2732088"/>
            <a:ext cx="2303462" cy="2530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Le </a:t>
            </a:r>
            <a:r>
              <a:rPr lang="fr-BE" altLang="fr-FR" b="1"/>
              <a:t>cycle de vie</a:t>
            </a:r>
            <a:r>
              <a:rPr lang="fr-BE" altLang="fr-FR"/>
              <a:t> d'une activité est classique dans le monde des mobiles : il rappelle classiquement, par exemple, celui d'une MIDlet de J2ME :</a:t>
            </a:r>
            <a:endParaRPr lang="fr-FR" altLang="fr-FR"/>
          </a:p>
        </p:txBody>
      </p:sp>
      <p:sp>
        <p:nvSpPr>
          <p:cNvPr id="43014" name="Text Box 7">
            <a:extLst>
              <a:ext uri="{FF2B5EF4-FFF2-40B4-BE49-F238E27FC236}">
                <a16:creationId xmlns:a16="http://schemas.microsoft.com/office/drawing/2014/main" id="{BDFF4908-D875-427C-933C-A03DE94ECC11}"/>
              </a:ext>
            </a:extLst>
          </p:cNvPr>
          <p:cNvSpPr txBox="1">
            <a:spLocks noChangeArrowheads="1"/>
          </p:cNvSpPr>
          <p:nvPr/>
        </p:nvSpPr>
        <p:spPr bwMode="auto">
          <a:xfrm>
            <a:off x="2555875" y="4052888"/>
            <a:ext cx="3197225" cy="1631950"/>
          </a:xfrm>
          <a:prstGeom prst="rect">
            <a:avLst/>
          </a:prstGeom>
          <a:solidFill>
            <a:srgbClr val="FFFF00"/>
          </a:solidFill>
          <a:ln>
            <a:noFill/>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spcBef>
                <a:spcPts val="0"/>
              </a:spcBef>
              <a:defRPr/>
            </a:pPr>
            <a:r>
              <a:rPr lang="fr-FR" altLang="fr-FR" dirty="0" err="1"/>
              <a:t>Paused</a:t>
            </a:r>
            <a:r>
              <a:rPr lang="fr-FR" altLang="fr-FR" dirty="0"/>
              <a:t>:</a:t>
            </a:r>
          </a:p>
          <a:p>
            <a:pPr marL="342900" indent="-342900" eaLnBrk="1" hangingPunct="1">
              <a:spcBef>
                <a:spcPts val="0"/>
              </a:spcBef>
              <a:buFont typeface="Arial" panose="020B0604020202020204" pitchFamily="34" charset="0"/>
              <a:buChar char="•"/>
              <a:defRPr/>
            </a:pPr>
            <a:r>
              <a:rPr lang="fr-FR" altLang="fr-FR" dirty="0"/>
              <a:t>si on passe d’une activité à une autre</a:t>
            </a:r>
          </a:p>
          <a:p>
            <a:pPr marL="342900" indent="-342900" eaLnBrk="1" hangingPunct="1">
              <a:spcBef>
                <a:spcPts val="0"/>
              </a:spcBef>
              <a:buFont typeface="Arial" panose="020B0604020202020204" pitchFamily="34" charset="0"/>
              <a:buChar char="•"/>
              <a:defRPr/>
            </a:pPr>
            <a:r>
              <a:rPr lang="fr-FR" altLang="fr-FR" dirty="0"/>
              <a:t>si on lance une autre application</a:t>
            </a:r>
          </a:p>
        </p:txBody>
      </p:sp>
      <p:sp>
        <p:nvSpPr>
          <p:cNvPr id="642056" name="Text Box 8">
            <a:extLst>
              <a:ext uri="{FF2B5EF4-FFF2-40B4-BE49-F238E27FC236}">
                <a16:creationId xmlns:a16="http://schemas.microsoft.com/office/drawing/2014/main" id="{3CA70FC0-353F-45AC-9232-2795D675B2F6}"/>
              </a:ext>
            </a:extLst>
          </p:cNvPr>
          <p:cNvSpPr txBox="1">
            <a:spLocks noChangeArrowheads="1"/>
          </p:cNvSpPr>
          <p:nvPr/>
        </p:nvSpPr>
        <p:spPr bwMode="auto">
          <a:xfrm>
            <a:off x="323850" y="5653088"/>
            <a:ext cx="8640763" cy="1016000"/>
          </a:xfrm>
          <a:prstGeom prst="rect">
            <a:avLst/>
          </a:prstGeom>
          <a:solidFill>
            <a:srgbClr val="FFFF99"/>
          </a:solidFill>
          <a:ln w="9525" algn="ctr">
            <a:solidFill>
              <a:schemeClr val="tx1"/>
            </a:solidFill>
            <a:miter lim="800000"/>
            <a:headEnd/>
            <a:tailEnd/>
          </a:ln>
          <a:effectLst/>
        </p:spPr>
        <p:txBody>
          <a:bodyPr>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defRPr/>
            </a:pPr>
            <a:r>
              <a:rPr lang="fr-BE" altLang="fr-FR" dirty="0"/>
              <a:t>Une application peut être constituée de plusieurs activités, </a:t>
            </a:r>
            <a:r>
              <a:rPr lang="fr-BE" altLang="fr-FR" dirty="0">
                <a:highlight>
                  <a:srgbClr val="FFFF00"/>
                </a:highlight>
              </a:rPr>
              <a:t>mais </a:t>
            </a:r>
            <a:r>
              <a:rPr lang="fr-BE" altLang="fr-FR" b="1" u="sng" dirty="0">
                <a:highlight>
                  <a:srgbClr val="FFFF00"/>
                </a:highlight>
              </a:rPr>
              <a:t>l'utilisateur n'interagit qu'avec une seule d'entre elles à un instant donné</a:t>
            </a:r>
            <a:r>
              <a:rPr lang="fr-BE" altLang="fr-FR" dirty="0"/>
              <a:t>. A priori (même si ce n'est pas indispensable), une application possède au moins une activité. </a:t>
            </a:r>
            <a:endParaRPr lang="fr-FR" altLang="fr-FR" dirty="0"/>
          </a:p>
        </p:txBody>
      </p:sp>
      <p:sp>
        <p:nvSpPr>
          <p:cNvPr id="45064" name="Text Box 9">
            <a:extLst>
              <a:ext uri="{FF2B5EF4-FFF2-40B4-BE49-F238E27FC236}">
                <a16:creationId xmlns:a16="http://schemas.microsoft.com/office/drawing/2014/main" id="{25AA2A8B-8B8F-4FCB-AB32-E817750C12C5}"/>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6. Le cycle de vie d'une activité Android (2/4)</a:t>
            </a:r>
            <a:endParaRPr lang="fr-FR" altLang="fr-FR" sz="2800" b="1">
              <a:solidFill>
                <a:srgbClr val="FF0000"/>
              </a:solidFill>
            </a:endParaRPr>
          </a:p>
        </p:txBody>
      </p:sp>
      <p:sp>
        <p:nvSpPr>
          <p:cNvPr id="2" name="ZoneTexte 1">
            <a:extLst>
              <a:ext uri="{FF2B5EF4-FFF2-40B4-BE49-F238E27FC236}">
                <a16:creationId xmlns:a16="http://schemas.microsoft.com/office/drawing/2014/main" id="{8137B1CC-00AE-4746-923F-617E721022C9}"/>
              </a:ext>
            </a:extLst>
          </p:cNvPr>
          <p:cNvSpPr txBox="1">
            <a:spLocks noChangeArrowheads="1"/>
          </p:cNvSpPr>
          <p:nvPr/>
        </p:nvSpPr>
        <p:spPr bwMode="auto">
          <a:xfrm>
            <a:off x="3995738" y="1614488"/>
            <a:ext cx="4957762" cy="7080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a:t>On passe d’une activité à une autre via des espèces de messages asynchrones (INTENT)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642052"/>
                                        </p:tgtEl>
                                        <p:attrNameLst>
                                          <p:attrName>style.visibility</p:attrName>
                                        </p:attrNameLst>
                                      </p:cBhvr>
                                      <p:to>
                                        <p:strVal val="visible"/>
                                      </p:to>
                                    </p:set>
                                    <p:animEffect transition="in" filter="checkerboard(across)">
                                      <p:cBhvr>
                                        <p:cTn id="7" dur="500"/>
                                        <p:tgtEl>
                                          <p:spTgt spid="642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42054"/>
                                        </p:tgtEl>
                                        <p:attrNameLst>
                                          <p:attrName>style.visibility</p:attrName>
                                        </p:attrNameLst>
                                      </p:cBhvr>
                                      <p:to>
                                        <p:strVal val="visible"/>
                                      </p:to>
                                    </p:set>
                                    <p:anim calcmode="lin" valueType="num">
                                      <p:cBhvr additive="base">
                                        <p:cTn id="17" dur="500" fill="hold"/>
                                        <p:tgtEl>
                                          <p:spTgt spid="642054"/>
                                        </p:tgtEl>
                                        <p:attrNameLst>
                                          <p:attrName>ppt_x</p:attrName>
                                        </p:attrNameLst>
                                      </p:cBhvr>
                                      <p:tavLst>
                                        <p:tav tm="0">
                                          <p:val>
                                            <p:strVal val="1+#ppt_w/2"/>
                                          </p:val>
                                        </p:tav>
                                        <p:tav tm="100000">
                                          <p:val>
                                            <p:strVal val="#ppt_x"/>
                                          </p:val>
                                        </p:tav>
                                      </p:tavLst>
                                    </p:anim>
                                    <p:anim calcmode="lin" valueType="num">
                                      <p:cBhvr additive="base">
                                        <p:cTn id="18" dur="500" fill="hold"/>
                                        <p:tgtEl>
                                          <p:spTgt spid="642054"/>
                                        </p:tgtEl>
                                        <p:attrNameLst>
                                          <p:attrName>ppt_y</p:attrName>
                                        </p:attrNameLst>
                                      </p:cBhvr>
                                      <p:tavLst>
                                        <p:tav tm="0">
                                          <p:val>
                                            <p:strVal val="#ppt_y"/>
                                          </p:val>
                                        </p:tav>
                                        <p:tav tm="100000">
                                          <p:val>
                                            <p:strVal val="#ppt_y"/>
                                          </p:val>
                                        </p:tav>
                                      </p:tavLst>
                                    </p:anim>
                                  </p:childTnLst>
                                </p:cTn>
                              </p:par>
                              <p:par>
                                <p:cTn id="19" presetID="9" presetClass="entr" presetSubtype="0" fill="hold" nodeType="withEffect">
                                  <p:stCondLst>
                                    <p:cond delay="0"/>
                                  </p:stCondLst>
                                  <p:childTnLst>
                                    <p:set>
                                      <p:cBhvr>
                                        <p:cTn id="20" dur="1" fill="hold">
                                          <p:stCondLst>
                                            <p:cond delay="0"/>
                                          </p:stCondLst>
                                        </p:cTn>
                                        <p:tgtEl>
                                          <p:spTgt spid="642053"/>
                                        </p:tgtEl>
                                        <p:attrNameLst>
                                          <p:attrName>style.visibility</p:attrName>
                                        </p:attrNameLst>
                                      </p:cBhvr>
                                      <p:to>
                                        <p:strVal val="visible"/>
                                      </p:to>
                                    </p:set>
                                    <p:animEffect transition="in" filter="dissolve">
                                      <p:cBhvr>
                                        <p:cTn id="21" dur="500"/>
                                        <p:tgtEl>
                                          <p:spTgt spid="64205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3014"/>
                                        </p:tgtEl>
                                        <p:attrNameLst>
                                          <p:attrName>style.visibility</p:attrName>
                                        </p:attrNameLst>
                                      </p:cBhvr>
                                      <p:to>
                                        <p:strVal val="visible"/>
                                      </p:to>
                                    </p:set>
                                    <p:animEffect transition="in" filter="fade">
                                      <p:cBhvr>
                                        <p:cTn id="26" dur="500"/>
                                        <p:tgtEl>
                                          <p:spTgt spid="430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nodeType="clickEffect">
                                  <p:stCondLst>
                                    <p:cond delay="0"/>
                                  </p:stCondLst>
                                  <p:childTnLst>
                                    <p:set>
                                      <p:cBhvr>
                                        <p:cTn id="30" dur="1" fill="hold">
                                          <p:stCondLst>
                                            <p:cond delay="0"/>
                                          </p:stCondLst>
                                        </p:cTn>
                                        <p:tgtEl>
                                          <p:spTgt spid="642056"/>
                                        </p:tgtEl>
                                        <p:attrNameLst>
                                          <p:attrName>style.visibility</p:attrName>
                                        </p:attrNameLst>
                                      </p:cBhvr>
                                      <p:to>
                                        <p:strVal val="visible"/>
                                      </p:to>
                                    </p:set>
                                    <p:animEffect transition="in" filter="blinds(vertical)">
                                      <p:cBhvr>
                                        <p:cTn id="31" dur="500"/>
                                        <p:tgtEl>
                                          <p:spTgt spid="64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2052" grpId="0" animBg="1"/>
      <p:bldP spid="642054" grpId="0"/>
      <p:bldP spid="43014"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62" name="Object 6">
            <a:extLst>
              <a:ext uri="{FF2B5EF4-FFF2-40B4-BE49-F238E27FC236}">
                <a16:creationId xmlns:a16="http://schemas.microsoft.com/office/drawing/2014/main" id="{285AB44C-B1C2-4B33-9416-C55298539871}"/>
              </a:ext>
            </a:extLst>
          </p:cNvPr>
          <p:cNvGraphicFramePr>
            <a:graphicFrameLocks noGrp="1" noChangeAspect="1"/>
          </p:cNvGraphicFramePr>
          <p:nvPr>
            <p:ph/>
          </p:nvPr>
        </p:nvGraphicFramePr>
        <p:xfrm>
          <a:off x="346075" y="1773238"/>
          <a:ext cx="8547100" cy="1955800"/>
        </p:xfrm>
        <a:graphic>
          <a:graphicData uri="http://schemas.openxmlformats.org/presentationml/2006/ole">
            <mc:AlternateContent xmlns:mc="http://schemas.openxmlformats.org/markup-compatibility/2006">
              <mc:Choice xmlns:v="urn:schemas-microsoft-com:vml" Requires="v">
                <p:oleObj name="Image" r:id="rId2" imgW="7936508" imgH="1815873" progId="PhotoshopElements.Image.8">
                  <p:embed/>
                </p:oleObj>
              </mc:Choice>
              <mc:Fallback>
                <p:oleObj name="Image" r:id="rId2" imgW="7936508" imgH="1815873" progId="PhotoshopElements.Image.8">
                  <p:embed/>
                  <p:pic>
                    <p:nvPicPr>
                      <p:cNvPr id="147462" name="Object 6">
                        <a:extLst>
                          <a:ext uri="{FF2B5EF4-FFF2-40B4-BE49-F238E27FC236}">
                            <a16:creationId xmlns:a16="http://schemas.microsoft.com/office/drawing/2014/main" id="{285AB44C-B1C2-4B33-9416-C5529853987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75" y="1773238"/>
                        <a:ext cx="8547100"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2" name="Espace réservé du pied de page 2">
            <a:extLst>
              <a:ext uri="{FF2B5EF4-FFF2-40B4-BE49-F238E27FC236}">
                <a16:creationId xmlns:a16="http://schemas.microsoft.com/office/drawing/2014/main" id="{2C65EB11-0712-4123-BAD5-17358D81858C}"/>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8870F0C2-9652-40CC-A7EF-656AFFE2484D}" type="slidenum">
              <a:rPr lang="fr-FR" altLang="fr-FR" sz="1200" smtClean="0"/>
              <a:pPr/>
              <a:t>37</a:t>
            </a:fld>
            <a:endParaRPr lang="fr-FR" altLang="fr-FR" sz="1200" dirty="0"/>
          </a:p>
        </p:txBody>
      </p:sp>
      <p:sp>
        <p:nvSpPr>
          <p:cNvPr id="46083" name="Text Box 4">
            <a:extLst>
              <a:ext uri="{FF2B5EF4-FFF2-40B4-BE49-F238E27FC236}">
                <a16:creationId xmlns:a16="http://schemas.microsoft.com/office/drawing/2014/main" id="{04E9DEC1-3B8D-4C34-A1FD-98E19D79AC88}"/>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6. Le cycle de vie d'une activité Android (3/4)</a:t>
            </a:r>
            <a:endParaRPr lang="fr-FR" altLang="fr-FR" sz="2800" b="1">
              <a:solidFill>
                <a:srgbClr val="FF0000"/>
              </a:solidFill>
            </a:endParaRPr>
          </a:p>
        </p:txBody>
      </p:sp>
      <p:sp>
        <p:nvSpPr>
          <p:cNvPr id="46084" name="Text Box 5">
            <a:extLst>
              <a:ext uri="{FF2B5EF4-FFF2-40B4-BE49-F238E27FC236}">
                <a16:creationId xmlns:a16="http://schemas.microsoft.com/office/drawing/2014/main" id="{A6A65349-0C8C-4676-ADE2-7E3490FF9E48}"/>
              </a:ext>
            </a:extLst>
          </p:cNvPr>
          <p:cNvSpPr txBox="1">
            <a:spLocks noChangeArrowheads="1"/>
          </p:cNvSpPr>
          <p:nvPr/>
        </p:nvSpPr>
        <p:spPr bwMode="auto">
          <a:xfrm>
            <a:off x="323850" y="1114425"/>
            <a:ext cx="8569325"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Le passage d'un état à l'autre </a:t>
            </a:r>
            <a:r>
              <a:rPr lang="fr-BE" altLang="fr-FR" b="1">
                <a:solidFill>
                  <a:srgbClr val="FF0000"/>
                </a:solidFill>
              </a:rPr>
              <a:t>est notifié</a:t>
            </a:r>
            <a:r>
              <a:rPr lang="fr-BE" altLang="fr-FR"/>
              <a:t> à l'application par l'appel aux méthodes (protected) :</a:t>
            </a:r>
            <a:endParaRPr lang="fr-FR" altLang="fr-FR"/>
          </a:p>
        </p:txBody>
      </p:sp>
      <p:sp>
        <p:nvSpPr>
          <p:cNvPr id="147464" name="Text Box 8">
            <a:extLst>
              <a:ext uri="{FF2B5EF4-FFF2-40B4-BE49-F238E27FC236}">
                <a16:creationId xmlns:a16="http://schemas.microsoft.com/office/drawing/2014/main" id="{3813A344-CEC1-49D6-B102-D07FE058A337}"/>
              </a:ext>
            </a:extLst>
          </p:cNvPr>
          <p:cNvSpPr txBox="1">
            <a:spLocks noChangeArrowheads="1"/>
          </p:cNvSpPr>
          <p:nvPr/>
        </p:nvSpPr>
        <p:spPr bwMode="auto">
          <a:xfrm>
            <a:off x="288925" y="3716338"/>
            <a:ext cx="8675688"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Si une activité est à l'arrêt (temporaire ou définitif), le processus qui lui donne son contexte peut être détruit en cas de besoin de mémoire pour d'autres applications </a:t>
            </a:r>
          </a:p>
        </p:txBody>
      </p:sp>
      <p:sp>
        <p:nvSpPr>
          <p:cNvPr id="147465" name="Text Box 9">
            <a:extLst>
              <a:ext uri="{FF2B5EF4-FFF2-40B4-BE49-F238E27FC236}">
                <a16:creationId xmlns:a16="http://schemas.microsoft.com/office/drawing/2014/main" id="{1CC72693-0491-43A3-8F74-B51AC8FCA55B}"/>
              </a:ext>
            </a:extLst>
          </p:cNvPr>
          <p:cNvSpPr txBox="1">
            <a:spLocks noChangeArrowheads="1"/>
          </p:cNvSpPr>
          <p:nvPr/>
        </p:nvSpPr>
        <p:spPr bwMode="auto">
          <a:xfrm>
            <a:off x="323850" y="4508500"/>
            <a:ext cx="8424863" cy="2225675"/>
          </a:xfrm>
          <a:prstGeom prst="rect">
            <a:avLst/>
          </a:prstGeom>
          <a:solidFill>
            <a:srgbClr val="00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Un </a:t>
            </a:r>
            <a:r>
              <a:rPr lang="fr-FR" altLang="fr-FR" b="1">
                <a:solidFill>
                  <a:schemeClr val="accent2"/>
                </a:solidFill>
              </a:rPr>
              <a:t>service</a:t>
            </a:r>
            <a:r>
              <a:rPr lang="fr-FR" altLang="fr-FR"/>
              <a:t> diffère d'une activité par le fait qu'il peut attendre que l'on fasse appel à lui : </a:t>
            </a:r>
          </a:p>
          <a:p>
            <a:pPr eaLnBrk="1" hangingPunct="1">
              <a:buFont typeface="Symbol" panose="05050102010706020507" pitchFamily="18" charset="2"/>
              <a:buNone/>
            </a:pPr>
            <a:r>
              <a:rPr lang="fr-FR" altLang="fr-FR"/>
              <a:t> </a:t>
            </a:r>
            <a:r>
              <a:rPr lang="fr-FR" altLang="fr-FR">
                <a:cs typeface="Times New Roman" panose="02020603050405020304" pitchFamily="18" charset="0"/>
              </a:rPr>
              <a:t>♦ </a:t>
            </a:r>
            <a:r>
              <a:rPr lang="fr-FR" altLang="fr-FR"/>
              <a:t>il peut être démarré [</a:t>
            </a:r>
            <a:r>
              <a:rPr lang="fr-BE" altLang="fr-FR" b="1">
                <a:solidFill>
                  <a:srgbClr val="6600CC"/>
                </a:solidFill>
              </a:rPr>
              <a:t>startService</a:t>
            </a:r>
            <a:r>
              <a:rPr lang="fr-FR" altLang="fr-FR"/>
              <a:t>] en cas de besoin, puis arrêté (par lui-même ou par un autre composant); </a:t>
            </a:r>
          </a:p>
          <a:p>
            <a:pPr eaLnBrk="1" hangingPunct="1">
              <a:buFont typeface="Symbol" panose="05050102010706020507" pitchFamily="18" charset="2"/>
              <a:buChar char="¨"/>
            </a:pPr>
            <a:r>
              <a:rPr lang="fr-FR" altLang="fr-FR"/>
              <a:t> il peut se mettre en attente d'une connexion établie par un autre composant [</a:t>
            </a:r>
            <a:r>
              <a:rPr lang="fr-BE" altLang="fr-FR" b="1">
                <a:solidFill>
                  <a:srgbClr val="6600CC"/>
                </a:solidFill>
              </a:rPr>
              <a:t>bindService</a:t>
            </a:r>
            <a:r>
              <a:rPr lang="fr-FR" altLang="fr-FR"/>
              <a:t>] qui l'utilisera en utilisant les méthodes d'un interface qu'il a défini et rendu public. </a:t>
            </a:r>
          </a:p>
        </p:txBody>
      </p:sp>
      <p:sp>
        <p:nvSpPr>
          <p:cNvPr id="147466" name="Oval 10">
            <a:extLst>
              <a:ext uri="{FF2B5EF4-FFF2-40B4-BE49-F238E27FC236}">
                <a16:creationId xmlns:a16="http://schemas.microsoft.com/office/drawing/2014/main" id="{D97D09F2-4D93-4C80-977E-1A7FC65333B4}"/>
              </a:ext>
            </a:extLst>
          </p:cNvPr>
          <p:cNvSpPr>
            <a:spLocks noChangeArrowheads="1"/>
          </p:cNvSpPr>
          <p:nvPr/>
        </p:nvSpPr>
        <p:spPr bwMode="auto">
          <a:xfrm>
            <a:off x="179388" y="2205038"/>
            <a:ext cx="4392612" cy="287337"/>
          </a:xfrm>
          <a:prstGeom prst="ellipse">
            <a:avLst/>
          </a:prstGeom>
          <a:noFill/>
          <a:ln w="38100"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6089" name="ZoneTexte 1">
            <a:extLst>
              <a:ext uri="{FF2B5EF4-FFF2-40B4-BE49-F238E27FC236}">
                <a16:creationId xmlns:a16="http://schemas.microsoft.com/office/drawing/2014/main" id="{4AE69D42-1403-4451-8D8C-887502F39779}"/>
              </a:ext>
            </a:extLst>
          </p:cNvPr>
          <p:cNvSpPr txBox="1">
            <a:spLocks noChangeArrowheads="1"/>
          </p:cNvSpPr>
          <p:nvPr/>
        </p:nvSpPr>
        <p:spPr bwMode="auto">
          <a:xfrm>
            <a:off x="3265488" y="1798638"/>
            <a:ext cx="2525712"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800" dirty="0"/>
              <a:t>Obligatoire pas les autres</a:t>
            </a:r>
          </a:p>
        </p:txBody>
      </p:sp>
      <p:cxnSp>
        <p:nvCxnSpPr>
          <p:cNvPr id="4" name="Connecteur droit avec flèche 3">
            <a:extLst>
              <a:ext uri="{FF2B5EF4-FFF2-40B4-BE49-F238E27FC236}">
                <a16:creationId xmlns:a16="http://schemas.microsoft.com/office/drawing/2014/main" id="{6D9D0D7F-2023-4AE0-8F82-5C7D3214F60C}"/>
              </a:ext>
            </a:extLst>
          </p:cNvPr>
          <p:cNvCxnSpPr/>
          <p:nvPr/>
        </p:nvCxnSpPr>
        <p:spPr bwMode="auto">
          <a:xfrm flipH="1">
            <a:off x="1763713" y="2076450"/>
            <a:ext cx="1501775" cy="23653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32" fill="hold" nodeType="clickEffect">
                                  <p:stCondLst>
                                    <p:cond delay="0"/>
                                  </p:stCondLst>
                                  <p:childTnLst>
                                    <p:set>
                                      <p:cBhvr>
                                        <p:cTn id="6" dur="1" fill="hold">
                                          <p:stCondLst>
                                            <p:cond delay="0"/>
                                          </p:stCondLst>
                                        </p:cTn>
                                        <p:tgtEl>
                                          <p:spTgt spid="147462"/>
                                        </p:tgtEl>
                                        <p:attrNameLst>
                                          <p:attrName>style.visibility</p:attrName>
                                        </p:attrNameLst>
                                      </p:cBhvr>
                                      <p:to>
                                        <p:strVal val="visible"/>
                                      </p:to>
                                    </p:set>
                                    <p:animEffect transition="in" filter="diamond(out)">
                                      <p:cBhvr>
                                        <p:cTn id="7" dur="500"/>
                                        <p:tgtEl>
                                          <p:spTgt spid="1474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89"/>
                                        </p:tgtEl>
                                        <p:attrNameLst>
                                          <p:attrName>style.visibility</p:attrName>
                                        </p:attrNameLst>
                                      </p:cBhvr>
                                      <p:to>
                                        <p:strVal val="visible"/>
                                      </p:to>
                                    </p:set>
                                    <p:animEffect transition="in" filter="fade">
                                      <p:cBhvr>
                                        <p:cTn id="12" dur="500"/>
                                        <p:tgtEl>
                                          <p:spTgt spid="46089"/>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9" presetClass="entr" presetSubtype="0" fill="hold" nodeType="withEffect">
                                  <p:stCondLst>
                                    <p:cond delay="0"/>
                                  </p:stCondLst>
                                  <p:childTnLst>
                                    <p:set>
                                      <p:cBhvr>
                                        <p:cTn id="17" dur="1" fill="hold">
                                          <p:stCondLst>
                                            <p:cond delay="0"/>
                                          </p:stCondLst>
                                        </p:cTn>
                                        <p:tgtEl>
                                          <p:spTgt spid="147466"/>
                                        </p:tgtEl>
                                        <p:attrNameLst>
                                          <p:attrName>style.visibility</p:attrName>
                                        </p:attrNameLst>
                                      </p:cBhvr>
                                      <p:to>
                                        <p:strVal val="visible"/>
                                      </p:to>
                                    </p:set>
                                    <p:animEffect transition="in" filter="dissolve">
                                      <p:cBhvr>
                                        <p:cTn id="18" dur="500"/>
                                        <p:tgtEl>
                                          <p:spTgt spid="14746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47464"/>
                                        </p:tgtEl>
                                        <p:attrNameLst>
                                          <p:attrName>style.visibility</p:attrName>
                                        </p:attrNameLst>
                                      </p:cBhvr>
                                      <p:to>
                                        <p:strVal val="visible"/>
                                      </p:to>
                                    </p:set>
                                    <p:anim calcmode="lin" valueType="num">
                                      <p:cBhvr additive="base">
                                        <p:cTn id="23" dur="500" fill="hold"/>
                                        <p:tgtEl>
                                          <p:spTgt spid="147464"/>
                                        </p:tgtEl>
                                        <p:attrNameLst>
                                          <p:attrName>ppt_x</p:attrName>
                                        </p:attrNameLst>
                                      </p:cBhvr>
                                      <p:tavLst>
                                        <p:tav tm="0">
                                          <p:val>
                                            <p:strVal val="1+#ppt_w/2"/>
                                          </p:val>
                                        </p:tav>
                                        <p:tav tm="100000">
                                          <p:val>
                                            <p:strVal val="#ppt_x"/>
                                          </p:val>
                                        </p:tav>
                                      </p:tavLst>
                                    </p:anim>
                                    <p:anim calcmode="lin" valueType="num">
                                      <p:cBhvr additive="base">
                                        <p:cTn id="24" dur="500" fill="hold"/>
                                        <p:tgtEl>
                                          <p:spTgt spid="14746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47465">
                                            <p:txEl>
                                              <p:pRg st="0" end="0"/>
                                            </p:txEl>
                                          </p:spTgt>
                                        </p:tgtEl>
                                        <p:attrNameLst>
                                          <p:attrName>style.visibility</p:attrName>
                                        </p:attrNameLst>
                                      </p:cBhvr>
                                      <p:to>
                                        <p:strVal val="visible"/>
                                      </p:to>
                                    </p:set>
                                    <p:anim calcmode="lin" valueType="num">
                                      <p:cBhvr additive="base">
                                        <p:cTn id="29" dur="500" fill="hold"/>
                                        <p:tgtEl>
                                          <p:spTgt spid="147465">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4746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7465">
                                            <p:txEl>
                                              <p:pRg st="1" end="1"/>
                                            </p:txEl>
                                          </p:spTgt>
                                        </p:tgtEl>
                                        <p:attrNameLst>
                                          <p:attrName>style.visibility</p:attrName>
                                        </p:attrNameLst>
                                      </p:cBhvr>
                                      <p:to>
                                        <p:strVal val="visible"/>
                                      </p:to>
                                    </p:set>
                                    <p:anim calcmode="lin" valueType="num">
                                      <p:cBhvr additive="base">
                                        <p:cTn id="35" dur="500" fill="hold"/>
                                        <p:tgtEl>
                                          <p:spTgt spid="147465">
                                            <p:txEl>
                                              <p:pRg st="1" end="1"/>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4746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47465">
                                            <p:txEl>
                                              <p:pRg st="2" end="2"/>
                                            </p:txEl>
                                          </p:spTgt>
                                        </p:tgtEl>
                                        <p:attrNameLst>
                                          <p:attrName>style.visibility</p:attrName>
                                        </p:attrNameLst>
                                      </p:cBhvr>
                                      <p:to>
                                        <p:strVal val="visible"/>
                                      </p:to>
                                    </p:set>
                                    <p:anim calcmode="lin" valueType="num">
                                      <p:cBhvr additive="base">
                                        <p:cTn id="41" dur="500" fill="hold"/>
                                        <p:tgtEl>
                                          <p:spTgt spid="147465">
                                            <p:txEl>
                                              <p:pRg st="2" end="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4746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4" grpId="0"/>
      <p:bldP spid="460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u pied de page 3">
            <a:extLst>
              <a:ext uri="{FF2B5EF4-FFF2-40B4-BE49-F238E27FC236}">
                <a16:creationId xmlns:a16="http://schemas.microsoft.com/office/drawing/2014/main" id="{BC453DF7-E4CE-40F4-82BE-60D3D43EDE3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CC068CF2-F9A8-4822-9C40-9E66A27B907F}" type="slidenum">
              <a:rPr lang="fr-FR" altLang="fr-FR" sz="1200" smtClean="0"/>
              <a:pPr/>
              <a:t>38</a:t>
            </a:fld>
            <a:endParaRPr lang="fr-FR" altLang="fr-FR" sz="1200" dirty="0"/>
          </a:p>
        </p:txBody>
      </p:sp>
      <p:sp>
        <p:nvSpPr>
          <p:cNvPr id="47107" name="Text Box 8">
            <a:extLst>
              <a:ext uri="{FF2B5EF4-FFF2-40B4-BE49-F238E27FC236}">
                <a16:creationId xmlns:a16="http://schemas.microsoft.com/office/drawing/2014/main" id="{30DBB910-EF21-4383-83F8-BE756BD9DFA6}"/>
              </a:ext>
            </a:extLst>
          </p:cNvPr>
          <p:cNvSpPr txBox="1">
            <a:spLocks noChangeArrowheads="1"/>
          </p:cNvSpPr>
          <p:nvPr/>
        </p:nvSpPr>
        <p:spPr bwMode="auto">
          <a:xfrm>
            <a:off x="1331913"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6. Le cycle de vie d'une activité Android (4/4)</a:t>
            </a:r>
            <a:endParaRPr lang="fr-FR" altLang="fr-FR" sz="2800" b="1">
              <a:solidFill>
                <a:srgbClr val="FF0000"/>
              </a:solidFill>
            </a:endParaRPr>
          </a:p>
        </p:txBody>
      </p:sp>
      <p:pic>
        <p:nvPicPr>
          <p:cNvPr id="149508" name="Picture 4">
            <a:extLst>
              <a:ext uri="{FF2B5EF4-FFF2-40B4-BE49-F238E27FC236}">
                <a16:creationId xmlns:a16="http://schemas.microsoft.com/office/drawing/2014/main" id="{FA59A57B-D612-44F8-9CE0-AC01F779F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852488"/>
            <a:ext cx="6121400" cy="5889625"/>
          </a:xfrm>
          <a:prstGeom prst="rect">
            <a:avLst/>
          </a:prstGeom>
          <a:solidFill>
            <a:schemeClr val="bg1"/>
          </a:solidFill>
          <a:ln w="9525">
            <a:solidFill>
              <a:srgbClr val="000080"/>
            </a:solidFill>
            <a:miter lim="800000"/>
            <a:headEnd/>
            <a:tailEnd/>
          </a:ln>
        </p:spPr>
      </p:pic>
      <p:sp>
        <p:nvSpPr>
          <p:cNvPr id="149511" name="AutoShape 7">
            <a:extLst>
              <a:ext uri="{FF2B5EF4-FFF2-40B4-BE49-F238E27FC236}">
                <a16:creationId xmlns:a16="http://schemas.microsoft.com/office/drawing/2014/main" id="{3B8CC8C9-9074-4613-A947-13EA11FF0798}"/>
              </a:ext>
            </a:extLst>
          </p:cNvPr>
          <p:cNvSpPr>
            <a:spLocks noChangeArrowheads="1"/>
          </p:cNvSpPr>
          <p:nvPr/>
        </p:nvSpPr>
        <p:spPr bwMode="auto">
          <a:xfrm>
            <a:off x="250825" y="5661025"/>
            <a:ext cx="3025775" cy="914400"/>
          </a:xfrm>
          <a:prstGeom prst="bevel">
            <a:avLst>
              <a:gd name="adj" fmla="val 125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buFont typeface="Symbol" panose="05050102010706020507" pitchFamily="18" charset="2"/>
              <a:buNone/>
            </a:pPr>
            <a:r>
              <a:rPr lang="fr-BE" altLang="fr-FR"/>
              <a:t>cycle de vie d'une activité (doc. Android)</a:t>
            </a:r>
            <a:endParaRPr lang="fr-FR" altLang="fr-FR"/>
          </a:p>
        </p:txBody>
      </p:sp>
      <p:pic>
        <p:nvPicPr>
          <p:cNvPr id="3" name="Image 2">
            <a:extLst>
              <a:ext uri="{FF2B5EF4-FFF2-40B4-BE49-F238E27FC236}">
                <a16:creationId xmlns:a16="http://schemas.microsoft.com/office/drawing/2014/main" id="{5672A5D8-4E8C-B542-663A-4AD4214E9A57}"/>
              </a:ext>
            </a:extLst>
          </p:cNvPr>
          <p:cNvPicPr>
            <a:picLocks noChangeAspect="1"/>
          </p:cNvPicPr>
          <p:nvPr/>
        </p:nvPicPr>
        <p:blipFill>
          <a:blip r:embed="rId3"/>
          <a:stretch>
            <a:fillRect/>
          </a:stretch>
        </p:blipFill>
        <p:spPr>
          <a:xfrm>
            <a:off x="4333875" y="664582"/>
            <a:ext cx="4810125" cy="5962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8" fill="hold" nodeType="withEffect">
                                  <p:stCondLst>
                                    <p:cond delay="0"/>
                                  </p:stCondLst>
                                  <p:childTnLst>
                                    <p:set>
                                      <p:cBhvr>
                                        <p:cTn id="6" dur="1" fill="hold">
                                          <p:stCondLst>
                                            <p:cond delay="0"/>
                                          </p:stCondLst>
                                        </p:cTn>
                                        <p:tgtEl>
                                          <p:spTgt spid="149508"/>
                                        </p:tgtEl>
                                        <p:attrNameLst>
                                          <p:attrName>style.visibility</p:attrName>
                                        </p:attrNameLst>
                                      </p:cBhvr>
                                      <p:to>
                                        <p:strVal val="visible"/>
                                      </p:to>
                                    </p:set>
                                    <p:animEffect transition="in" filter="wheel(8)">
                                      <p:cBhvr>
                                        <p:cTn id="7" dur="500"/>
                                        <p:tgtEl>
                                          <p:spTgt spid="149508"/>
                                        </p:tgtEl>
                                      </p:cBhvr>
                                    </p:animEffect>
                                  </p:childTnLst>
                                </p:cTn>
                              </p:par>
                            </p:childTnLst>
                          </p:cTn>
                        </p:par>
                        <p:par>
                          <p:cTn id="8" fill="hold" nodeType="afterGroup">
                            <p:stCondLst>
                              <p:cond delay="500"/>
                            </p:stCondLst>
                            <p:childTnLst>
                              <p:par>
                                <p:cTn id="9" presetID="5" presetClass="entr" presetSubtype="10" fill="hold" grpId="0" nodeType="afterEffect">
                                  <p:stCondLst>
                                    <p:cond delay="1000"/>
                                  </p:stCondLst>
                                  <p:childTnLst>
                                    <p:set>
                                      <p:cBhvr>
                                        <p:cTn id="10" dur="1" fill="hold">
                                          <p:stCondLst>
                                            <p:cond delay="0"/>
                                          </p:stCondLst>
                                        </p:cTn>
                                        <p:tgtEl>
                                          <p:spTgt spid="149511"/>
                                        </p:tgtEl>
                                        <p:attrNameLst>
                                          <p:attrName>style.visibility</p:attrName>
                                        </p:attrNameLst>
                                      </p:cBhvr>
                                      <p:to>
                                        <p:strVal val="visible"/>
                                      </p:to>
                                    </p:set>
                                    <p:animEffect transition="in" filter="checkerboard(across)">
                                      <p:cBhvr>
                                        <p:cTn id="11" dur="500"/>
                                        <p:tgtEl>
                                          <p:spTgt spid="1495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Espace réservé du pied de page 3">
            <a:extLst>
              <a:ext uri="{FF2B5EF4-FFF2-40B4-BE49-F238E27FC236}">
                <a16:creationId xmlns:a16="http://schemas.microsoft.com/office/drawing/2014/main" id="{8DF35241-F01B-4957-8E1B-CF9A2BDE4D2F}"/>
              </a:ext>
            </a:extLst>
          </p:cNvPr>
          <p:cNvSpPr>
            <a:spLocks noGrp="1"/>
          </p:cNvSpPr>
          <p:nvPr>
            <p:ph type="ftr" sz="quarter" idx="11"/>
          </p:nvPr>
        </p:nvSpPr>
        <p:spPr>
          <a:xfrm>
            <a:off x="3159919" y="6619875"/>
            <a:ext cx="2895600" cy="4762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24A0B57F-3E2C-4D96-8063-757A8D2DAB07}" type="slidenum">
              <a:rPr lang="fr-FR" altLang="fr-FR" sz="1200" smtClean="0"/>
              <a:pPr/>
              <a:t>39</a:t>
            </a:fld>
            <a:endParaRPr lang="fr-FR" altLang="fr-FR" sz="1200" dirty="0"/>
          </a:p>
        </p:txBody>
      </p:sp>
      <p:sp>
        <p:nvSpPr>
          <p:cNvPr id="48131" name="Text Box 4">
            <a:extLst>
              <a:ext uri="{FF2B5EF4-FFF2-40B4-BE49-F238E27FC236}">
                <a16:creationId xmlns:a16="http://schemas.microsoft.com/office/drawing/2014/main" id="{0A0A6010-B268-4F2A-B611-CA929D679688}"/>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7. Une application Android de base (1/3)</a:t>
            </a:r>
            <a:endParaRPr lang="fr-FR" altLang="fr-FR" sz="2800" b="1">
              <a:solidFill>
                <a:srgbClr val="FF0000"/>
              </a:solidFill>
            </a:endParaRPr>
          </a:p>
        </p:txBody>
      </p:sp>
      <p:sp>
        <p:nvSpPr>
          <p:cNvPr id="48132" name="Text Box 6">
            <a:extLst>
              <a:ext uri="{FF2B5EF4-FFF2-40B4-BE49-F238E27FC236}">
                <a16:creationId xmlns:a16="http://schemas.microsoft.com/office/drawing/2014/main" id="{1405FAE5-1E78-491D-849C-2D55BC76F57C}"/>
              </a:ext>
            </a:extLst>
          </p:cNvPr>
          <p:cNvSpPr txBox="1">
            <a:spLocks noChangeArrowheads="1"/>
          </p:cNvSpPr>
          <p:nvPr/>
        </p:nvSpPr>
        <p:spPr bwMode="auto">
          <a:xfrm>
            <a:off x="244984" y="966539"/>
            <a:ext cx="8820150"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dirty="0"/>
              <a:t>Une classe basique dérivée d'</a:t>
            </a:r>
            <a:r>
              <a:rPr lang="fr-BE" altLang="fr-FR" b="1" dirty="0"/>
              <a:t>Activity</a:t>
            </a:r>
            <a:r>
              <a:rPr lang="fr-BE" altLang="fr-FR" dirty="0"/>
              <a:t> va </a:t>
            </a:r>
            <a:r>
              <a:rPr lang="fr-BE" altLang="fr-FR" i="1" u="sng" dirty="0"/>
              <a:t>typiquement redéfinir deux méthodes</a:t>
            </a:r>
            <a:r>
              <a:rPr lang="fr-BE" altLang="fr-FR" dirty="0"/>
              <a:t> :</a:t>
            </a:r>
            <a:r>
              <a:rPr lang="fr-FR" altLang="fr-FR" dirty="0"/>
              <a:t> </a:t>
            </a:r>
          </a:p>
        </p:txBody>
      </p:sp>
      <p:sp>
        <p:nvSpPr>
          <p:cNvPr id="151559" name="Text Box 7">
            <a:extLst>
              <a:ext uri="{FF2B5EF4-FFF2-40B4-BE49-F238E27FC236}">
                <a16:creationId xmlns:a16="http://schemas.microsoft.com/office/drawing/2014/main" id="{319C8DDD-A9B3-4EA9-A187-8CCF77456561}"/>
              </a:ext>
            </a:extLst>
          </p:cNvPr>
          <p:cNvSpPr txBox="1">
            <a:spLocks noChangeArrowheads="1"/>
          </p:cNvSpPr>
          <p:nvPr/>
        </p:nvSpPr>
        <p:spPr bwMode="auto">
          <a:xfrm>
            <a:off x="234319" y="1363414"/>
            <a:ext cx="8713788" cy="5243512"/>
          </a:xfrm>
          <a:prstGeom prst="rect">
            <a:avLst/>
          </a:prstGeom>
          <a:noFill/>
          <a:ln>
            <a:noFill/>
          </a:ln>
          <a:effectLst/>
        </p:spPr>
        <p:txBody>
          <a:bodyPr>
            <a:spAutoFit/>
          </a:bodyPr>
          <a:lstStyle/>
          <a:p>
            <a:pPr eaLnBrk="1" hangingPunct="1">
              <a:buFont typeface="Symbol" panose="05050102010706020507" pitchFamily="18" charset="2"/>
              <a:buNone/>
              <a:defRPr/>
            </a:pPr>
            <a:r>
              <a:rPr lang="en-GB" altLang="fr-FR" b="1" dirty="0"/>
              <a:t>1)</a:t>
            </a:r>
            <a:r>
              <a:rPr lang="en-GB" altLang="fr-FR" dirty="0"/>
              <a:t> protected void </a:t>
            </a:r>
            <a:r>
              <a:rPr lang="en-GB" altLang="fr-FR" b="1" dirty="0" err="1">
                <a:solidFill>
                  <a:srgbClr val="0000FF"/>
                </a:solidFill>
              </a:rPr>
              <a:t>onCreate</a:t>
            </a:r>
            <a:r>
              <a:rPr lang="en-GB" altLang="fr-FR" dirty="0"/>
              <a:t> (Bundle </a:t>
            </a:r>
            <a:r>
              <a:rPr lang="en-GB" altLang="fr-FR" dirty="0" err="1"/>
              <a:t>savedInstanceState</a:t>
            </a:r>
            <a:r>
              <a:rPr lang="en-GB" altLang="fr-FR" dirty="0"/>
              <a:t>)</a:t>
            </a:r>
            <a:endParaRPr lang="fr-FR" altLang="fr-FR" dirty="0"/>
          </a:p>
          <a:p>
            <a:pPr eaLnBrk="1" hangingPunct="1">
              <a:buFont typeface="Symbol" panose="05050102010706020507" pitchFamily="18" charset="2"/>
              <a:buNone/>
              <a:defRPr/>
            </a:pPr>
            <a:r>
              <a:rPr lang="fr-FR" altLang="fr-FR" dirty="0"/>
              <a:t>Cette méthode est appelée quand l'activité est démarrée. </a:t>
            </a:r>
          </a:p>
          <a:p>
            <a:pPr eaLnBrk="1" hangingPunct="1">
              <a:buFont typeface="Symbol" panose="05050102010706020507" pitchFamily="18" charset="2"/>
              <a:buNone/>
              <a:defRPr/>
            </a:pPr>
            <a:r>
              <a:rPr lang="fr-FR" altLang="fr-FR" dirty="0"/>
              <a:t>Le paramètre instance de</a:t>
            </a:r>
            <a:r>
              <a:rPr lang="fr-FR" altLang="fr-FR" b="1" dirty="0"/>
              <a:t> </a:t>
            </a:r>
            <a:r>
              <a:rPr lang="fr-BE" altLang="fr-FR" dirty="0" err="1"/>
              <a:t>android.os.</a:t>
            </a:r>
            <a:r>
              <a:rPr lang="fr-BE" altLang="fr-FR" b="1" dirty="0" err="1"/>
              <a:t>Bundle</a:t>
            </a:r>
            <a:r>
              <a:rPr lang="fr-BE" altLang="fr-FR" dirty="0"/>
              <a:t> est une implémentation de l'interface </a:t>
            </a:r>
            <a:r>
              <a:rPr lang="fr-BE" altLang="fr-FR" dirty="0" err="1"/>
              <a:t>android.os.</a:t>
            </a:r>
            <a:r>
              <a:rPr lang="fr-BE" altLang="fr-FR" b="1" dirty="0" err="1"/>
              <a:t>Parcelable</a:t>
            </a:r>
            <a:r>
              <a:rPr lang="fr-BE" altLang="fr-FR" dirty="0"/>
              <a:t> = les classes qui peuvent être sauvées ou restaurées à partir d'un objet </a:t>
            </a:r>
            <a:r>
              <a:rPr lang="fr-BE" altLang="fr-FR" dirty="0" err="1"/>
              <a:t>android.os.</a:t>
            </a:r>
            <a:r>
              <a:rPr lang="fr-BE" altLang="fr-FR" b="1" dirty="0" err="1"/>
              <a:t>Parcel</a:t>
            </a:r>
            <a:r>
              <a:rPr lang="fr-BE" altLang="fr-FR" dirty="0"/>
              <a:t> = </a:t>
            </a:r>
            <a:r>
              <a:rPr lang="fr-BE" altLang="fr-FR" u="sng" dirty="0">
                <a:solidFill>
                  <a:schemeClr val="accent2"/>
                </a:solidFill>
              </a:rPr>
              <a:t>ce qui est transmis par IPC dans le contexte de la gestion des processus</a:t>
            </a:r>
            <a:r>
              <a:rPr lang="fr-BE" altLang="fr-FR" dirty="0"/>
              <a:t> sur le mobile.</a:t>
            </a:r>
          </a:p>
          <a:p>
            <a:pPr eaLnBrk="1" hangingPunct="1">
              <a:buFont typeface="Symbol" panose="05050102010706020507" pitchFamily="18" charset="2"/>
              <a:buNone/>
              <a:defRPr/>
            </a:pPr>
            <a:endParaRPr lang="fr-FR" altLang="fr-FR" sz="1000" dirty="0"/>
          </a:p>
          <a:p>
            <a:pPr eaLnBrk="1" hangingPunct="1">
              <a:buFont typeface="Symbol" panose="05050102010706020507" pitchFamily="18" charset="2"/>
              <a:buNone/>
              <a:defRPr/>
            </a:pPr>
            <a:r>
              <a:rPr lang="fr-FR" altLang="fr-FR" dirty="0"/>
              <a:t>**** </a:t>
            </a:r>
            <a:r>
              <a:rPr lang="fr-FR" altLang="fr-FR" u="sng" dirty="0"/>
              <a:t>Classiquement</a:t>
            </a:r>
            <a:r>
              <a:rPr lang="fr-FR" altLang="fr-FR" dirty="0"/>
              <a:t>, la méthode </a:t>
            </a:r>
            <a:r>
              <a:rPr lang="fr-FR" altLang="fr-FR" dirty="0" err="1"/>
              <a:t>onCreate</a:t>
            </a:r>
            <a:r>
              <a:rPr lang="fr-FR" altLang="fr-FR" dirty="0"/>
              <a:t>() appellera notamment :</a:t>
            </a:r>
            <a:br>
              <a:rPr lang="fr-FR" altLang="fr-FR" dirty="0"/>
            </a:br>
            <a:endParaRPr lang="en-GB" altLang="fr-FR" sz="800" dirty="0"/>
          </a:p>
          <a:p>
            <a:pPr eaLnBrk="1" hangingPunct="1">
              <a:buFont typeface="Symbol" panose="05050102010706020507" pitchFamily="18" charset="2"/>
              <a:buNone/>
              <a:defRPr/>
            </a:pPr>
            <a:r>
              <a:rPr lang="en-GB" altLang="fr-FR" dirty="0"/>
              <a:t>public void </a:t>
            </a:r>
            <a:r>
              <a:rPr lang="en-GB" altLang="fr-FR" b="1" dirty="0" err="1">
                <a:solidFill>
                  <a:srgbClr val="FF0000"/>
                </a:solidFill>
              </a:rPr>
              <a:t>setContentView</a:t>
            </a:r>
            <a:r>
              <a:rPr lang="en-GB" altLang="fr-FR" dirty="0"/>
              <a:t> (View view)</a:t>
            </a:r>
            <a:endParaRPr lang="fr-FR" altLang="fr-FR" dirty="0"/>
          </a:p>
          <a:p>
            <a:pPr eaLnBrk="1" hangingPunct="1">
              <a:buFont typeface="Symbol" panose="05050102010706020507" pitchFamily="18" charset="2"/>
              <a:buNone/>
              <a:defRPr/>
            </a:pPr>
            <a:r>
              <a:rPr lang="fr-FR" altLang="fr-FR" dirty="0"/>
              <a:t>[utilise une classe </a:t>
            </a:r>
            <a:r>
              <a:rPr lang="fr-BE" altLang="fr-FR" dirty="0" err="1"/>
              <a:t>android.view.</a:t>
            </a:r>
            <a:r>
              <a:rPr lang="fr-BE" altLang="fr-FR" b="1" dirty="0" err="1"/>
              <a:t>View</a:t>
            </a:r>
            <a:r>
              <a:rPr lang="fr-BE" altLang="fr-FR" dirty="0"/>
              <a:t> qui désigne simplement une zone rectangulaire susceptible de contenir des graphiques et d'interagir avec l'utilisateur] </a:t>
            </a:r>
          </a:p>
          <a:p>
            <a:pPr eaLnBrk="1" hangingPunct="1">
              <a:buFont typeface="Symbol" panose="05050102010706020507" pitchFamily="18" charset="2"/>
              <a:buNone/>
              <a:defRPr/>
            </a:pPr>
            <a:r>
              <a:rPr lang="fr-FR" altLang="fr-FR" b="1" dirty="0">
                <a:effectLst>
                  <a:outerShdw blurRad="38100" dist="38100" dir="2700000" algn="tl">
                    <a:srgbClr val="FFFFFF"/>
                  </a:outerShdw>
                </a:effectLst>
              </a:rPr>
              <a:t>ou</a:t>
            </a:r>
          </a:p>
          <a:p>
            <a:pPr eaLnBrk="1" hangingPunct="1">
              <a:buFont typeface="Symbol" panose="05050102010706020507" pitchFamily="18" charset="2"/>
              <a:buNone/>
              <a:defRPr/>
            </a:pPr>
            <a:r>
              <a:rPr lang="fr-FR" altLang="fr-FR" dirty="0"/>
              <a:t>public </a:t>
            </a:r>
            <a:r>
              <a:rPr lang="fr-FR" altLang="fr-FR" dirty="0" err="1"/>
              <a:t>void</a:t>
            </a:r>
            <a:r>
              <a:rPr lang="fr-FR" altLang="fr-FR" dirty="0"/>
              <a:t> </a:t>
            </a:r>
            <a:r>
              <a:rPr lang="fr-FR" altLang="fr-FR" b="1" dirty="0" err="1">
                <a:solidFill>
                  <a:srgbClr val="FF0000"/>
                </a:solidFill>
              </a:rPr>
              <a:t>setContentView</a:t>
            </a:r>
            <a:r>
              <a:rPr lang="fr-FR" altLang="fr-FR" dirty="0"/>
              <a:t> (</a:t>
            </a:r>
            <a:r>
              <a:rPr lang="fr-FR" altLang="fr-FR" dirty="0" err="1"/>
              <a:t>int</a:t>
            </a:r>
            <a:r>
              <a:rPr lang="fr-FR" altLang="fr-FR" dirty="0"/>
              <a:t> </a:t>
            </a:r>
            <a:r>
              <a:rPr lang="fr-FR" altLang="fr-FR" b="1" dirty="0" err="1"/>
              <a:t>layoutResID</a:t>
            </a:r>
            <a:r>
              <a:rPr lang="fr-FR" altLang="fr-FR" dirty="0"/>
              <a:t>)</a:t>
            </a:r>
          </a:p>
          <a:p>
            <a:pPr eaLnBrk="1" hangingPunct="1">
              <a:buFont typeface="Symbol" panose="05050102010706020507" pitchFamily="18" charset="2"/>
              <a:buNone/>
              <a:defRPr/>
            </a:pPr>
            <a:r>
              <a:rPr lang="fr-FR" altLang="fr-FR" dirty="0"/>
              <a:t>[fait référence à une vue considérée comme une ressource définie dans </a:t>
            </a:r>
            <a:r>
              <a:rPr lang="fr-FR" altLang="fr-FR" b="1" dirty="0"/>
              <a:t>R.java</a:t>
            </a:r>
            <a:r>
              <a:rPr lang="fr-FR" altLang="fr-FR" dirty="0"/>
              <a:t>]</a:t>
            </a:r>
          </a:p>
          <a:p>
            <a:pPr eaLnBrk="1" hangingPunct="1">
              <a:buFont typeface="Symbol" panose="05050102010706020507" pitchFamily="18" charset="2"/>
              <a:buNone/>
              <a:defRPr/>
            </a:pPr>
            <a:r>
              <a:rPr lang="fr-FR" altLang="fr-FR" dirty="0"/>
              <a:t>.</a:t>
            </a:r>
            <a:endParaRPr lang="fr-FR" altLang="fr-FR" b="1" dirty="0"/>
          </a:p>
          <a:p>
            <a:pPr eaLnBrk="1" hangingPunct="1">
              <a:buFont typeface="Symbol" panose="05050102010706020507" pitchFamily="18" charset="2"/>
              <a:buNone/>
              <a:defRPr/>
            </a:pPr>
            <a:r>
              <a:rPr lang="fr-FR" altLang="fr-FR" b="1" dirty="0"/>
              <a:t>2)</a:t>
            </a:r>
            <a:r>
              <a:rPr lang="fr-FR" altLang="fr-FR" dirty="0"/>
              <a:t> </a:t>
            </a:r>
            <a:r>
              <a:rPr lang="fr-BE" altLang="fr-FR" dirty="0" err="1"/>
              <a:t>protected</a:t>
            </a:r>
            <a:r>
              <a:rPr lang="fr-BE" altLang="fr-FR" dirty="0"/>
              <a:t> </a:t>
            </a:r>
            <a:r>
              <a:rPr lang="fr-BE" altLang="fr-FR" dirty="0" err="1"/>
              <a:t>void</a:t>
            </a:r>
            <a:r>
              <a:rPr lang="fr-BE" altLang="fr-FR" dirty="0"/>
              <a:t> </a:t>
            </a:r>
            <a:r>
              <a:rPr lang="fr-BE" altLang="fr-FR" b="1" dirty="0" err="1">
                <a:solidFill>
                  <a:srgbClr val="0000FF"/>
                </a:solidFill>
              </a:rPr>
              <a:t>onPause</a:t>
            </a:r>
            <a:r>
              <a:rPr lang="fr-BE" altLang="fr-FR" dirty="0"/>
              <a:t> ()</a:t>
            </a:r>
            <a:endParaRPr lang="fr-BE" altLang="fr-FR" b="1" dirty="0"/>
          </a:p>
          <a:p>
            <a:pPr eaLnBrk="1" hangingPunct="1">
              <a:buFont typeface="Symbol" panose="05050102010706020507" pitchFamily="18" charset="2"/>
              <a:buNone/>
              <a:defRPr/>
            </a:pPr>
            <a:r>
              <a:rPr lang="fr-FR" altLang="fr-FR" dirty="0"/>
              <a:t>Appelée quand l'activité passe à l'arrière-plan sans être détruite pour la cause.</a:t>
            </a:r>
          </a:p>
        </p:txBody>
      </p:sp>
      <p:sp>
        <p:nvSpPr>
          <p:cNvPr id="151560" name="AutoShape 8">
            <a:extLst>
              <a:ext uri="{FF2B5EF4-FFF2-40B4-BE49-F238E27FC236}">
                <a16:creationId xmlns:a16="http://schemas.microsoft.com/office/drawing/2014/main" id="{B8137FDB-BDA5-4DD4-8904-9EA59C7FD9DC}"/>
              </a:ext>
            </a:extLst>
          </p:cNvPr>
          <p:cNvSpPr>
            <a:spLocks noChangeArrowheads="1"/>
          </p:cNvSpPr>
          <p:nvPr/>
        </p:nvSpPr>
        <p:spPr bwMode="auto">
          <a:xfrm>
            <a:off x="4500563" y="5948363"/>
            <a:ext cx="4176712" cy="360362"/>
          </a:xfrm>
          <a:prstGeom prst="cloudCallout">
            <a:avLst>
              <a:gd name="adj1" fmla="val 25977"/>
              <a:gd name="adj2" fmla="val -114319"/>
            </a:avLst>
          </a:prstGeom>
          <a:noFill/>
          <a:ln w="12700">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sz="1600"/>
              <a:t>Patience ! On va y venir</a:t>
            </a:r>
            <a:endParaRPr lang="fr-FR" altLang="fr-FR" sz="1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51559">
                                            <p:txEl>
                                              <p:pRg st="0" end="0"/>
                                            </p:txEl>
                                          </p:spTgt>
                                        </p:tgtEl>
                                        <p:attrNameLst>
                                          <p:attrName>style.visibility</p:attrName>
                                        </p:attrNameLst>
                                      </p:cBhvr>
                                      <p:to>
                                        <p:strVal val="visible"/>
                                      </p:to>
                                    </p:set>
                                    <p:anim calcmode="lin" valueType="num">
                                      <p:cBhvr additive="base">
                                        <p:cTn id="7" dur="500" fill="hold"/>
                                        <p:tgtEl>
                                          <p:spTgt spid="1515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515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51559">
                                            <p:txEl>
                                              <p:pRg st="1" end="1"/>
                                            </p:txEl>
                                          </p:spTgt>
                                        </p:tgtEl>
                                        <p:attrNameLst>
                                          <p:attrName>style.visibility</p:attrName>
                                        </p:attrNameLst>
                                      </p:cBhvr>
                                      <p:to>
                                        <p:strVal val="visible"/>
                                      </p:to>
                                    </p:set>
                                    <p:animEffect transition="in" filter="dissolve">
                                      <p:cBhvr>
                                        <p:cTn id="13" dur="500"/>
                                        <p:tgtEl>
                                          <p:spTgt spid="151559">
                                            <p:txEl>
                                              <p:pRg st="1" end="1"/>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nodeType="clickEffect">
                                  <p:stCondLst>
                                    <p:cond delay="0"/>
                                  </p:stCondLst>
                                  <p:childTnLst>
                                    <p:set>
                                      <p:cBhvr>
                                        <p:cTn id="17" dur="1" fill="hold">
                                          <p:stCondLst>
                                            <p:cond delay="0"/>
                                          </p:stCondLst>
                                        </p:cTn>
                                        <p:tgtEl>
                                          <p:spTgt spid="151559">
                                            <p:txEl>
                                              <p:pRg st="2" end="2"/>
                                            </p:txEl>
                                          </p:spTgt>
                                        </p:tgtEl>
                                        <p:attrNameLst>
                                          <p:attrName>style.visibility</p:attrName>
                                        </p:attrNameLst>
                                      </p:cBhvr>
                                      <p:to>
                                        <p:strVal val="visible"/>
                                      </p:to>
                                    </p:set>
                                    <p:animEffect transition="in" filter="dissolve">
                                      <p:cBhvr>
                                        <p:cTn id="18" dur="500"/>
                                        <p:tgtEl>
                                          <p:spTgt spid="151559">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51559">
                                            <p:txEl>
                                              <p:pRg st="4" end="4"/>
                                            </p:txEl>
                                          </p:spTgt>
                                        </p:tgtEl>
                                        <p:attrNameLst>
                                          <p:attrName>style.visibility</p:attrName>
                                        </p:attrNameLst>
                                      </p:cBhvr>
                                      <p:to>
                                        <p:strVal val="visible"/>
                                      </p:to>
                                    </p:set>
                                    <p:animEffect transition="in" filter="dissolve">
                                      <p:cBhvr>
                                        <p:cTn id="23" dur="500"/>
                                        <p:tgtEl>
                                          <p:spTgt spid="151559">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151559">
                                            <p:txEl>
                                              <p:pRg st="5" end="5"/>
                                            </p:txEl>
                                          </p:spTgt>
                                        </p:tgtEl>
                                        <p:attrNameLst>
                                          <p:attrName>style.visibility</p:attrName>
                                        </p:attrNameLst>
                                      </p:cBhvr>
                                      <p:to>
                                        <p:strVal val="visible"/>
                                      </p:to>
                                    </p:set>
                                    <p:animEffect transition="in" filter="dissolve">
                                      <p:cBhvr>
                                        <p:cTn id="26" dur="500"/>
                                        <p:tgtEl>
                                          <p:spTgt spid="151559">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51559">
                                            <p:txEl>
                                              <p:pRg st="6" end="6"/>
                                            </p:txEl>
                                          </p:spTgt>
                                        </p:tgtEl>
                                        <p:attrNameLst>
                                          <p:attrName>style.visibility</p:attrName>
                                        </p:attrNameLst>
                                      </p:cBhvr>
                                      <p:to>
                                        <p:strVal val="visible"/>
                                      </p:to>
                                    </p:set>
                                    <p:animEffect transition="in" filter="dissolve">
                                      <p:cBhvr>
                                        <p:cTn id="29" dur="500"/>
                                        <p:tgtEl>
                                          <p:spTgt spid="151559">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51559">
                                            <p:txEl>
                                              <p:pRg st="7" end="7"/>
                                            </p:txEl>
                                          </p:spTgt>
                                        </p:tgtEl>
                                        <p:attrNameLst>
                                          <p:attrName>style.visibility</p:attrName>
                                        </p:attrNameLst>
                                      </p:cBhvr>
                                      <p:to>
                                        <p:strVal val="visible"/>
                                      </p:to>
                                    </p:set>
                                    <p:animEffect transition="in" filter="dissolve">
                                      <p:cBhvr>
                                        <p:cTn id="34" dur="500"/>
                                        <p:tgtEl>
                                          <p:spTgt spid="151559">
                                            <p:txEl>
                                              <p:pRg st="7" end="7"/>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151559">
                                            <p:txEl>
                                              <p:pRg st="8" end="8"/>
                                            </p:txEl>
                                          </p:spTgt>
                                        </p:tgtEl>
                                        <p:attrNameLst>
                                          <p:attrName>style.visibility</p:attrName>
                                        </p:attrNameLst>
                                      </p:cBhvr>
                                      <p:to>
                                        <p:strVal val="visible"/>
                                      </p:to>
                                    </p:set>
                                    <p:animEffect transition="in" filter="dissolve">
                                      <p:cBhvr>
                                        <p:cTn id="37" dur="500"/>
                                        <p:tgtEl>
                                          <p:spTgt spid="151559">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151559">
                                            <p:txEl>
                                              <p:pRg st="9" end="9"/>
                                            </p:txEl>
                                          </p:spTgt>
                                        </p:tgtEl>
                                        <p:attrNameLst>
                                          <p:attrName>style.visibility</p:attrName>
                                        </p:attrNameLst>
                                      </p:cBhvr>
                                      <p:to>
                                        <p:strVal val="visible"/>
                                      </p:to>
                                    </p:set>
                                    <p:animEffect transition="in" filter="dissolve">
                                      <p:cBhvr>
                                        <p:cTn id="40" dur="500"/>
                                        <p:tgtEl>
                                          <p:spTgt spid="151559">
                                            <p:txEl>
                                              <p:pRg st="9" end="9"/>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51560"/>
                                        </p:tgtEl>
                                        <p:attrNameLst>
                                          <p:attrName>style.visibility</p:attrName>
                                        </p:attrNameLst>
                                      </p:cBhvr>
                                      <p:to>
                                        <p:strVal val="visible"/>
                                      </p:to>
                                    </p:set>
                                    <p:animEffect transition="in" filter="dissolve">
                                      <p:cBhvr>
                                        <p:cTn id="45" dur="500"/>
                                        <p:tgtEl>
                                          <p:spTgt spid="15156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nodeType="clickEffect">
                                  <p:stCondLst>
                                    <p:cond delay="0"/>
                                  </p:stCondLst>
                                  <p:childTnLst>
                                    <p:set>
                                      <p:cBhvr>
                                        <p:cTn id="49" dur="1" fill="hold">
                                          <p:stCondLst>
                                            <p:cond delay="0"/>
                                          </p:stCondLst>
                                        </p:cTn>
                                        <p:tgtEl>
                                          <p:spTgt spid="151559">
                                            <p:txEl>
                                              <p:pRg st="11" end="11"/>
                                            </p:txEl>
                                          </p:spTgt>
                                        </p:tgtEl>
                                        <p:attrNameLst>
                                          <p:attrName>style.visibility</p:attrName>
                                        </p:attrNameLst>
                                      </p:cBhvr>
                                      <p:to>
                                        <p:strVal val="visible"/>
                                      </p:to>
                                    </p:set>
                                    <p:anim calcmode="lin" valueType="num">
                                      <p:cBhvr additive="base">
                                        <p:cTn id="50" dur="500" fill="hold"/>
                                        <p:tgtEl>
                                          <p:spTgt spid="151559">
                                            <p:txEl>
                                              <p:pRg st="11" end="11"/>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1559">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151559">
                                            <p:txEl>
                                              <p:pRg st="12" end="12"/>
                                            </p:txEl>
                                          </p:spTgt>
                                        </p:tgtEl>
                                        <p:attrNameLst>
                                          <p:attrName>style.visibility</p:attrName>
                                        </p:attrNameLst>
                                      </p:cBhvr>
                                      <p:to>
                                        <p:strVal val="visible"/>
                                      </p:to>
                                    </p:set>
                                    <p:animEffect transition="in" filter="dissolve">
                                      <p:cBhvr>
                                        <p:cTn id="56" dur="500"/>
                                        <p:tgtEl>
                                          <p:spTgt spid="1515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u pied de page 3">
            <a:extLst>
              <a:ext uri="{FF2B5EF4-FFF2-40B4-BE49-F238E27FC236}">
                <a16:creationId xmlns:a16="http://schemas.microsoft.com/office/drawing/2014/main" id="{64615445-66DA-4521-BE46-E1532BB0DD0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59F47039-47D6-4CDC-98E7-F7E7F005A94F}" type="slidenum">
              <a:rPr lang="fr-FR" altLang="fr-FR" sz="1200" smtClean="0"/>
              <a:pPr/>
              <a:t>4</a:t>
            </a:fld>
            <a:endParaRPr lang="fr-FR" altLang="fr-FR" sz="1200" dirty="0"/>
          </a:p>
        </p:txBody>
      </p:sp>
      <p:sp>
        <p:nvSpPr>
          <p:cNvPr id="3084" name="Text Box 12">
            <a:extLst>
              <a:ext uri="{FF2B5EF4-FFF2-40B4-BE49-F238E27FC236}">
                <a16:creationId xmlns:a16="http://schemas.microsoft.com/office/drawing/2014/main" id="{6409C835-B6FA-47BD-A45A-F6F1607C3056}"/>
              </a:ext>
            </a:extLst>
          </p:cNvPr>
          <p:cNvSpPr txBox="1">
            <a:spLocks noChangeArrowheads="1"/>
          </p:cNvSpPr>
          <p:nvPr/>
        </p:nvSpPr>
        <p:spPr bwMode="auto">
          <a:xfrm>
            <a:off x="250825" y="1268413"/>
            <a:ext cx="8604250" cy="1196975"/>
          </a:xfrm>
          <a:prstGeom prst="rect">
            <a:avLst/>
          </a:prstGeom>
          <a:noFill/>
          <a:ln w="9525">
            <a:solidFill>
              <a:schemeClr val="tx1"/>
            </a:solidFill>
            <a:miter lim="800000"/>
            <a:headEnd/>
            <a:tailEnd/>
          </a:ln>
          <a:effectLst/>
        </p:spPr>
        <p:txBody>
          <a:bodyPr>
            <a:spAutoFit/>
          </a:bodyPr>
          <a:lstStyle/>
          <a:p>
            <a:pPr eaLnBrk="1" hangingPunct="1">
              <a:spcBef>
                <a:spcPct val="50000"/>
              </a:spcBef>
              <a:defRPr/>
            </a:pPr>
            <a:r>
              <a:rPr lang="fr-BE" altLang="fr-FR" sz="2400" dirty="0"/>
              <a:t>Android est un </a:t>
            </a:r>
            <a:r>
              <a:rPr lang="fr-BE" altLang="fr-FR" sz="2400" dirty="0" err="1"/>
              <a:t>framework</a:t>
            </a:r>
            <a:r>
              <a:rPr lang="fr-BE" altLang="fr-FR" sz="2400" dirty="0"/>
              <a:t> combinant un </a:t>
            </a:r>
            <a:r>
              <a:rPr lang="fr-BE" altLang="fr-FR" sz="2400" b="1" u="sng" dirty="0">
                <a:effectLst>
                  <a:outerShdw blurRad="38100" dist="38100" dir="2700000" algn="tl">
                    <a:srgbClr val="FFFFFF"/>
                  </a:outerShdw>
                </a:effectLst>
              </a:rPr>
              <a:t>système d'exploitation</a:t>
            </a:r>
            <a:r>
              <a:rPr lang="fr-BE" altLang="fr-FR" sz="2400" dirty="0"/>
              <a:t> pour mobile et un </a:t>
            </a:r>
            <a:r>
              <a:rPr lang="fr-BE" altLang="fr-FR" sz="2400" b="1" u="sng" dirty="0">
                <a:effectLst>
                  <a:outerShdw blurRad="38100" dist="38100" dir="2700000" algn="tl">
                    <a:srgbClr val="FFFFFF"/>
                  </a:outerShdw>
                </a:effectLst>
              </a:rPr>
              <a:t>SDK</a:t>
            </a:r>
            <a:r>
              <a:rPr lang="fr-BE" altLang="fr-FR" sz="2400" dirty="0"/>
              <a:t> permettant le développement d'application pour tout mobile géré par cet OS.</a:t>
            </a:r>
            <a:r>
              <a:rPr lang="fr-FR" altLang="fr-FR" sz="2400" dirty="0"/>
              <a:t> </a:t>
            </a:r>
          </a:p>
        </p:txBody>
      </p:sp>
      <p:sp>
        <p:nvSpPr>
          <p:cNvPr id="3085" name="Text Box 13">
            <a:extLst>
              <a:ext uri="{FF2B5EF4-FFF2-40B4-BE49-F238E27FC236}">
                <a16:creationId xmlns:a16="http://schemas.microsoft.com/office/drawing/2014/main" id="{05FBD159-3BD7-4B5D-8956-81FF0EF21CB5}"/>
              </a:ext>
            </a:extLst>
          </p:cNvPr>
          <p:cNvSpPr txBox="1">
            <a:spLocks noChangeArrowheads="1"/>
          </p:cNvSpPr>
          <p:nvPr/>
        </p:nvSpPr>
        <p:spPr bwMode="auto">
          <a:xfrm>
            <a:off x="250825" y="2581275"/>
            <a:ext cx="8785225" cy="359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Char char="¨"/>
            </a:pPr>
            <a:r>
              <a:rPr lang="fr-BE" altLang="fr-FR" dirty="0"/>
              <a:t> utilise </a:t>
            </a:r>
            <a:r>
              <a:rPr lang="fr-BE" altLang="fr-FR" dirty="0">
                <a:highlight>
                  <a:srgbClr val="FFFF00"/>
                </a:highlight>
              </a:rPr>
              <a:t>une version modifiée du kernel </a:t>
            </a:r>
            <a:r>
              <a:rPr lang="fr-BE" altLang="fr-FR" b="1" dirty="0">
                <a:highlight>
                  <a:srgbClr val="FFFF00"/>
                </a:highlight>
              </a:rPr>
              <a:t>Linux</a:t>
            </a:r>
            <a:r>
              <a:rPr lang="fr-BE" altLang="fr-FR" dirty="0">
                <a:highlight>
                  <a:srgbClr val="FFFF00"/>
                </a:highlight>
              </a:rPr>
              <a:t> </a:t>
            </a:r>
            <a:r>
              <a:rPr lang="fr-BE" altLang="fr-FR" dirty="0"/>
              <a:t>(</a:t>
            </a:r>
            <a:r>
              <a:rPr lang="fr-BE" altLang="fr-FR" dirty="0">
                <a:sym typeface="Symbol" panose="05050102010706020507" pitchFamily="18" charset="2"/>
              </a:rPr>
              <a:t> </a:t>
            </a:r>
            <a:r>
              <a:rPr lang="fr-BE" altLang="fr-FR" dirty="0"/>
              <a:t>d'une distribution de Linux);</a:t>
            </a:r>
          </a:p>
          <a:p>
            <a:pPr eaLnBrk="1" hangingPunct="1">
              <a:spcBef>
                <a:spcPct val="50000"/>
              </a:spcBef>
              <a:buFont typeface="Symbol" panose="05050102010706020507" pitchFamily="18" charset="2"/>
              <a:buChar char="¨"/>
            </a:pPr>
            <a:r>
              <a:rPr lang="fr-BE" altLang="fr-FR" dirty="0"/>
              <a:t> développé dès 2007 par Android Inc. puis racheté par Google, actuellement sous le contrôle de la </a:t>
            </a:r>
            <a:r>
              <a:rPr lang="fr-BE" altLang="fr-FR" b="1" dirty="0">
                <a:solidFill>
                  <a:srgbClr val="0000FF"/>
                </a:solidFill>
              </a:rPr>
              <a:t>OHA</a:t>
            </a:r>
            <a:r>
              <a:rPr lang="fr-BE" altLang="fr-FR" dirty="0"/>
              <a:t> (</a:t>
            </a:r>
            <a:r>
              <a:rPr lang="fr-BE" altLang="fr-FR" b="1" dirty="0"/>
              <a:t>O</a:t>
            </a:r>
            <a:r>
              <a:rPr lang="fr-BE" altLang="fr-FR" dirty="0"/>
              <a:t>pen </a:t>
            </a:r>
            <a:r>
              <a:rPr lang="fr-BE" altLang="fr-FR" b="1" dirty="0" err="1"/>
              <a:t>H</a:t>
            </a:r>
            <a:r>
              <a:rPr lang="fr-BE" altLang="fr-FR" dirty="0" err="1"/>
              <a:t>andset</a:t>
            </a:r>
            <a:r>
              <a:rPr lang="fr-BE" altLang="fr-FR" dirty="0"/>
              <a:t> </a:t>
            </a:r>
            <a:r>
              <a:rPr lang="fr-BE" altLang="fr-FR" b="1" dirty="0"/>
              <a:t>A</a:t>
            </a:r>
            <a:r>
              <a:rPr lang="fr-BE" altLang="fr-FR" dirty="0"/>
              <a:t>lliance) [consortium d'entreprises : Bouygues, Alcatel, Dell, Acer, Samsung, HTC, Sony Ericsson, Toshiba, Intel, Vodafone, </a:t>
            </a:r>
            <a:r>
              <a:rPr lang="fr-BE" altLang="fr-FR" dirty="0" err="1"/>
              <a:t>etc</a:t>
            </a:r>
            <a:r>
              <a:rPr lang="fr-BE" altLang="fr-FR" dirty="0"/>
              <a:t>];</a:t>
            </a:r>
          </a:p>
          <a:p>
            <a:pPr eaLnBrk="1" hangingPunct="1">
              <a:spcBef>
                <a:spcPct val="50000"/>
              </a:spcBef>
              <a:buFont typeface="Symbol" panose="05050102010706020507" pitchFamily="18" charset="2"/>
              <a:buChar char="¨"/>
            </a:pPr>
            <a:r>
              <a:rPr lang="fr-BE" altLang="fr-FR" dirty="0"/>
              <a:t> (Historiquement) configuration matérielle : </a:t>
            </a:r>
            <a:r>
              <a:rPr lang="fr-BE" altLang="fr-FR" dirty="0">
                <a:highlight>
                  <a:srgbClr val="FFFF00"/>
                </a:highlight>
              </a:rPr>
              <a:t>HTC</a:t>
            </a:r>
            <a:r>
              <a:rPr lang="fr-BE" altLang="fr-FR" dirty="0"/>
              <a:t> </a:t>
            </a:r>
            <a:r>
              <a:rPr lang="fr-BE" altLang="fr-FR" dirty="0" err="1"/>
              <a:t>Dream</a:t>
            </a:r>
            <a:r>
              <a:rPr lang="fr-BE" altLang="fr-FR" dirty="0"/>
              <a:t> like = écran tactile, Wifi et Bluetooth, trackball, clavier coulissant Qwerty, carte SD de 1Gb</a:t>
            </a:r>
            <a:r>
              <a:rPr lang="fr-FR" altLang="fr-FR" dirty="0"/>
              <a:t>;</a:t>
            </a:r>
          </a:p>
          <a:p>
            <a:pPr eaLnBrk="1" hangingPunct="1">
              <a:spcBef>
                <a:spcPct val="50000"/>
              </a:spcBef>
              <a:buFont typeface="Symbol" panose="05050102010706020507" pitchFamily="18" charset="2"/>
              <a:buChar char="¨"/>
            </a:pPr>
            <a:r>
              <a:rPr lang="fr-BE" altLang="fr-FR" dirty="0"/>
              <a:t> logiciel : </a:t>
            </a:r>
            <a:r>
              <a:rPr lang="fr-BE" altLang="fr-FR" b="1" u="sng" dirty="0">
                <a:highlight>
                  <a:srgbClr val="FFFF00"/>
                </a:highlight>
              </a:rPr>
              <a:t>Android utilise un Java propriétaire</a:t>
            </a:r>
            <a:r>
              <a:rPr lang="fr-BE" altLang="fr-FR" dirty="0"/>
              <a:t>, non compatible avec J2ME et J2SE, et des librairies natives, construites à nouveau avec des </a:t>
            </a:r>
            <a:r>
              <a:rPr lang="fr-BE" altLang="fr-FR" b="1" u="sng" dirty="0">
                <a:highlight>
                  <a:srgbClr val="FFFF00"/>
                </a:highlight>
              </a:rPr>
              <a:t>librairies C non standards</a:t>
            </a:r>
            <a:r>
              <a:rPr lang="fr-BE" altLang="fr-FR" dirty="0">
                <a:highlight>
                  <a:srgbClr val="FFFF00"/>
                </a:highlight>
              </a:rPr>
              <a:t> (la librairie </a:t>
            </a:r>
            <a:r>
              <a:rPr lang="fr-BE" altLang="fr-FR" b="1" dirty="0" err="1">
                <a:solidFill>
                  <a:srgbClr val="0000FF"/>
                </a:solidFill>
                <a:highlight>
                  <a:srgbClr val="FFFF00"/>
                </a:highlight>
              </a:rPr>
              <a:t>Bionic</a:t>
            </a:r>
            <a:r>
              <a:rPr lang="fr-BE" altLang="fr-FR" dirty="0">
                <a:highlight>
                  <a:srgbClr val="FFFF00"/>
                </a:highlight>
              </a:rPr>
              <a:t>).</a:t>
            </a:r>
            <a:r>
              <a:rPr lang="fr-FR" altLang="fr-FR" dirty="0">
                <a:highlight>
                  <a:srgbClr val="FFFF00"/>
                </a:highlight>
              </a:rPr>
              <a:t> </a:t>
            </a:r>
          </a:p>
        </p:txBody>
      </p:sp>
      <p:sp>
        <p:nvSpPr>
          <p:cNvPr id="10245" name="Text Box 15">
            <a:extLst>
              <a:ext uri="{FF2B5EF4-FFF2-40B4-BE49-F238E27FC236}">
                <a16:creationId xmlns:a16="http://schemas.microsoft.com/office/drawing/2014/main" id="{2B47D7EE-6C0D-4032-89ED-761C456A6D23}"/>
              </a:ext>
            </a:extLst>
          </p:cNvPr>
          <p:cNvSpPr txBox="1">
            <a:spLocks noChangeArrowheads="1"/>
          </p:cNvSpPr>
          <p:nvPr/>
        </p:nvSpPr>
        <p:spPr bwMode="auto">
          <a:xfrm>
            <a:off x="1187450" y="333375"/>
            <a:ext cx="795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1. Un framework pseudo-Java pour mobiles (1/5)</a:t>
            </a:r>
            <a:endParaRPr lang="fr-FR" altLang="fr-FR" sz="2800" b="1">
              <a:solidFill>
                <a:srgbClr val="FF0000"/>
              </a:solidFill>
            </a:endParaRPr>
          </a:p>
        </p:txBody>
      </p:sp>
      <p:pic>
        <p:nvPicPr>
          <p:cNvPr id="3088" name="Picture 16">
            <a:extLst>
              <a:ext uri="{FF2B5EF4-FFF2-40B4-BE49-F238E27FC236}">
                <a16:creationId xmlns:a16="http://schemas.microsoft.com/office/drawing/2014/main" id="{E040F41F-2D5A-414D-BF05-6682D4FE1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5949950"/>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a:extLst>
              <a:ext uri="{FF2B5EF4-FFF2-40B4-BE49-F238E27FC236}">
                <a16:creationId xmlns:a16="http://schemas.microsoft.com/office/drawing/2014/main" id="{8625B6B0-ECAC-480C-86FE-B11D12644561}"/>
              </a:ext>
            </a:extLst>
          </p:cNvPr>
          <p:cNvSpPr txBox="1"/>
          <p:nvPr/>
        </p:nvSpPr>
        <p:spPr>
          <a:xfrm>
            <a:off x="3950510" y="1815446"/>
            <a:ext cx="5168659" cy="707886"/>
          </a:xfrm>
          <a:prstGeom prst="rect">
            <a:avLst/>
          </a:prstGeom>
          <a:solidFill>
            <a:srgbClr val="FFFF00"/>
          </a:solidFill>
        </p:spPr>
        <p:txBody>
          <a:bodyPr wrap="none" rtlCol="0">
            <a:spAutoFit/>
          </a:bodyPr>
          <a:lstStyle/>
          <a:p>
            <a:r>
              <a:rPr lang="fr-FR" dirty="0"/>
              <a:t>On retire tout ce qui n’a aucune raison d’être </a:t>
            </a:r>
          </a:p>
          <a:p>
            <a:r>
              <a:rPr lang="fr-FR" dirty="0"/>
              <a:t>mais on ajoute d’autres choses: Alarme/SMS,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3084"/>
                                        </p:tgtEl>
                                        <p:attrNameLst>
                                          <p:attrName>style.visibility</p:attrName>
                                        </p:attrNameLst>
                                      </p:cBhvr>
                                      <p:to>
                                        <p:strVal val="visible"/>
                                      </p:to>
                                    </p:set>
                                    <p:anim calcmode="lin" valueType="num">
                                      <p:cBhvr additive="base">
                                        <p:cTn id="7" dur="500" fill="hold"/>
                                        <p:tgtEl>
                                          <p:spTgt spid="3084"/>
                                        </p:tgtEl>
                                        <p:attrNameLst>
                                          <p:attrName>ppt_x</p:attrName>
                                        </p:attrNameLst>
                                      </p:cBhvr>
                                      <p:tavLst>
                                        <p:tav tm="0">
                                          <p:val>
                                            <p:strVal val="1+#ppt_w/2"/>
                                          </p:val>
                                        </p:tav>
                                        <p:tav tm="100000">
                                          <p:val>
                                            <p:strVal val="#ppt_x"/>
                                          </p:val>
                                        </p:tav>
                                      </p:tavLst>
                                    </p:anim>
                                    <p:anim calcmode="lin" valueType="num">
                                      <p:cBhvr additive="base">
                                        <p:cTn id="8" dur="500" fill="hold"/>
                                        <p:tgtEl>
                                          <p:spTgt spid="308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085">
                                            <p:txEl>
                                              <p:pRg st="0" end="0"/>
                                            </p:txEl>
                                          </p:spTgt>
                                        </p:tgtEl>
                                        <p:attrNameLst>
                                          <p:attrName>style.visibility</p:attrName>
                                        </p:attrNameLst>
                                      </p:cBhvr>
                                      <p:to>
                                        <p:strVal val="visible"/>
                                      </p:to>
                                    </p:set>
                                    <p:anim calcmode="lin" valueType="num">
                                      <p:cBhvr additive="base">
                                        <p:cTn id="13" dur="500" fill="hold"/>
                                        <p:tgtEl>
                                          <p:spTgt spid="308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0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085">
                                            <p:txEl>
                                              <p:pRg st="1" end="1"/>
                                            </p:txEl>
                                          </p:spTgt>
                                        </p:tgtEl>
                                        <p:attrNameLst>
                                          <p:attrName>style.visibility</p:attrName>
                                        </p:attrNameLst>
                                      </p:cBhvr>
                                      <p:to>
                                        <p:strVal val="visible"/>
                                      </p:to>
                                    </p:set>
                                    <p:anim calcmode="lin" valueType="num">
                                      <p:cBhvr additive="base">
                                        <p:cTn id="24" dur="500" fill="hold"/>
                                        <p:tgtEl>
                                          <p:spTgt spid="3085">
                                            <p:txEl>
                                              <p:pRg st="1" end="1"/>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0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3085">
                                            <p:txEl>
                                              <p:pRg st="2" end="2"/>
                                            </p:txEl>
                                          </p:spTgt>
                                        </p:tgtEl>
                                        <p:attrNameLst>
                                          <p:attrName>style.visibility</p:attrName>
                                        </p:attrNameLst>
                                      </p:cBhvr>
                                      <p:to>
                                        <p:strVal val="visible"/>
                                      </p:to>
                                    </p:set>
                                    <p:anim calcmode="lin" valueType="num">
                                      <p:cBhvr additive="base">
                                        <p:cTn id="30" dur="500" fill="hold"/>
                                        <p:tgtEl>
                                          <p:spTgt spid="3085">
                                            <p:txEl>
                                              <p:pRg st="2" end="2"/>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30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3085">
                                            <p:txEl>
                                              <p:pRg st="3" end="3"/>
                                            </p:txEl>
                                          </p:spTgt>
                                        </p:tgtEl>
                                        <p:attrNameLst>
                                          <p:attrName>style.visibility</p:attrName>
                                        </p:attrNameLst>
                                      </p:cBhvr>
                                      <p:to>
                                        <p:strVal val="visible"/>
                                      </p:to>
                                    </p:set>
                                    <p:anim calcmode="lin" valueType="num">
                                      <p:cBhvr additive="base">
                                        <p:cTn id="36" dur="500" fill="hold"/>
                                        <p:tgtEl>
                                          <p:spTgt spid="3085">
                                            <p:txEl>
                                              <p:pRg st="3" end="3"/>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085">
                                            <p:txEl>
                                              <p:pRg st="3" end="3"/>
                                            </p:txEl>
                                          </p:spTgt>
                                        </p:tgtEl>
                                        <p:attrNameLst>
                                          <p:attrName>ppt_y</p:attrName>
                                        </p:attrNameLst>
                                      </p:cBhvr>
                                      <p:tavLst>
                                        <p:tav tm="0">
                                          <p:val>
                                            <p:strVal val="#ppt_y"/>
                                          </p:val>
                                        </p:tav>
                                        <p:tav tm="100000">
                                          <p:val>
                                            <p:strVal val="#ppt_y"/>
                                          </p:val>
                                        </p:tav>
                                      </p:tavLst>
                                    </p:anim>
                                  </p:childTnLst>
                                </p:cTn>
                              </p:par>
                              <p:par>
                                <p:cTn id="38" presetID="39" presetClass="entr" presetSubtype="0" accel="100000" fill="hold" nodeType="withEffect">
                                  <p:stCondLst>
                                    <p:cond delay="0"/>
                                  </p:stCondLst>
                                  <p:childTnLst>
                                    <p:set>
                                      <p:cBhvr>
                                        <p:cTn id="39" dur="1" fill="hold">
                                          <p:stCondLst>
                                            <p:cond delay="0"/>
                                          </p:stCondLst>
                                        </p:cTn>
                                        <p:tgtEl>
                                          <p:spTgt spid="3088"/>
                                        </p:tgtEl>
                                        <p:attrNameLst>
                                          <p:attrName>style.visibility</p:attrName>
                                        </p:attrNameLst>
                                      </p:cBhvr>
                                      <p:to>
                                        <p:strVal val="visible"/>
                                      </p:to>
                                    </p:set>
                                    <p:anim calcmode="lin" valueType="num">
                                      <p:cBhvr>
                                        <p:cTn id="40" dur="500" fill="hold"/>
                                        <p:tgtEl>
                                          <p:spTgt spid="3088"/>
                                        </p:tgtEl>
                                        <p:attrNameLst>
                                          <p:attrName>ppt_h</p:attrName>
                                        </p:attrNameLst>
                                      </p:cBhvr>
                                      <p:tavLst>
                                        <p:tav tm="0">
                                          <p:val>
                                            <p:strVal val="#ppt_h/20"/>
                                          </p:val>
                                        </p:tav>
                                        <p:tav tm="50000">
                                          <p:val>
                                            <p:strVal val="#ppt_h/20"/>
                                          </p:val>
                                        </p:tav>
                                        <p:tav tm="100000">
                                          <p:val>
                                            <p:strVal val="#ppt_h"/>
                                          </p:val>
                                        </p:tav>
                                      </p:tavLst>
                                    </p:anim>
                                    <p:anim calcmode="lin" valueType="num">
                                      <p:cBhvr>
                                        <p:cTn id="41" dur="500" fill="hold"/>
                                        <p:tgtEl>
                                          <p:spTgt spid="3088"/>
                                        </p:tgtEl>
                                        <p:attrNameLst>
                                          <p:attrName>ppt_w</p:attrName>
                                        </p:attrNameLst>
                                      </p:cBhvr>
                                      <p:tavLst>
                                        <p:tav tm="0">
                                          <p:val>
                                            <p:strVal val="#ppt_w+.3"/>
                                          </p:val>
                                        </p:tav>
                                        <p:tav tm="50000">
                                          <p:val>
                                            <p:strVal val="#ppt_w+.3"/>
                                          </p:val>
                                        </p:tav>
                                        <p:tav tm="100000">
                                          <p:val>
                                            <p:strVal val="#ppt_w"/>
                                          </p:val>
                                        </p:tav>
                                      </p:tavLst>
                                    </p:anim>
                                    <p:anim calcmode="lin" valueType="num">
                                      <p:cBhvr>
                                        <p:cTn id="42" dur="500" fill="hold"/>
                                        <p:tgtEl>
                                          <p:spTgt spid="3088"/>
                                        </p:tgtEl>
                                        <p:attrNameLst>
                                          <p:attrName>ppt_x</p:attrName>
                                        </p:attrNameLst>
                                      </p:cBhvr>
                                      <p:tavLst>
                                        <p:tav tm="0">
                                          <p:val>
                                            <p:strVal val="#ppt_x-.3"/>
                                          </p:val>
                                        </p:tav>
                                        <p:tav tm="50000">
                                          <p:val>
                                            <p:strVal val="#ppt_x"/>
                                          </p:val>
                                        </p:tav>
                                        <p:tav tm="100000">
                                          <p:val>
                                            <p:strVal val="#ppt_x"/>
                                          </p:val>
                                        </p:tav>
                                      </p:tavLst>
                                    </p:anim>
                                    <p:anim calcmode="lin" valueType="num">
                                      <p:cBhvr>
                                        <p:cTn id="43" dur="500" fill="hold"/>
                                        <p:tgtEl>
                                          <p:spTgt spid="30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4"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Espace réservé du pied de page 3">
            <a:extLst>
              <a:ext uri="{FF2B5EF4-FFF2-40B4-BE49-F238E27FC236}">
                <a16:creationId xmlns:a16="http://schemas.microsoft.com/office/drawing/2014/main" id="{6E87813C-901C-447C-B510-624F85273E7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1BB60E74-4058-4998-88A4-D3CFF00430BB}" type="slidenum">
              <a:rPr lang="fr-FR" altLang="fr-FR" sz="1200" smtClean="0"/>
              <a:pPr/>
              <a:t>40</a:t>
            </a:fld>
            <a:endParaRPr lang="fr-FR" altLang="fr-FR" sz="1200" dirty="0"/>
          </a:p>
        </p:txBody>
      </p:sp>
      <p:sp>
        <p:nvSpPr>
          <p:cNvPr id="604164" name="Text Box 4">
            <a:extLst>
              <a:ext uri="{FF2B5EF4-FFF2-40B4-BE49-F238E27FC236}">
                <a16:creationId xmlns:a16="http://schemas.microsoft.com/office/drawing/2014/main" id="{8D203446-89D8-4C97-8BB6-E2ECC2483066}"/>
              </a:ext>
            </a:extLst>
          </p:cNvPr>
          <p:cNvSpPr txBox="1">
            <a:spLocks noChangeArrowheads="1"/>
          </p:cNvSpPr>
          <p:nvPr/>
        </p:nvSpPr>
        <p:spPr bwMode="auto">
          <a:xfrm>
            <a:off x="179388" y="1916113"/>
            <a:ext cx="8785225" cy="46736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en-GB" altLang="fr-FR"/>
              <a:t>package my.apps.learning;</a:t>
            </a:r>
          </a:p>
          <a:p>
            <a:pPr eaLnBrk="1" hangingPunct="1">
              <a:buFont typeface="Symbol" panose="05050102010706020507" pitchFamily="18" charset="2"/>
              <a:buNone/>
            </a:pPr>
            <a:endParaRPr lang="en-GB" altLang="fr-FR"/>
          </a:p>
          <a:p>
            <a:pPr eaLnBrk="1" hangingPunct="1">
              <a:buFont typeface="Symbol" panose="05050102010706020507" pitchFamily="18" charset="2"/>
              <a:buNone/>
            </a:pPr>
            <a:r>
              <a:rPr lang="en-GB" altLang="fr-FR"/>
              <a:t>import android.app.Activity;</a:t>
            </a:r>
          </a:p>
          <a:p>
            <a:pPr eaLnBrk="1" hangingPunct="1">
              <a:buFont typeface="Symbol" panose="05050102010706020507" pitchFamily="18" charset="2"/>
              <a:buNone/>
            </a:pPr>
            <a:r>
              <a:rPr lang="en-GB" altLang="fr-FR"/>
              <a:t>import android.os.Bundle;</a:t>
            </a:r>
          </a:p>
          <a:p>
            <a:pPr eaLnBrk="1" hangingPunct="1">
              <a:buFont typeface="Symbol" panose="05050102010706020507" pitchFamily="18" charset="2"/>
              <a:buNone/>
            </a:pPr>
            <a:endParaRPr lang="en-GB" altLang="fr-FR"/>
          </a:p>
          <a:p>
            <a:pPr eaLnBrk="1" hangingPunct="1">
              <a:buFont typeface="Symbol" panose="05050102010706020507" pitchFamily="18" charset="2"/>
              <a:buNone/>
            </a:pPr>
            <a:r>
              <a:rPr lang="en-GB" altLang="fr-FR"/>
              <a:t>public class </a:t>
            </a:r>
            <a:r>
              <a:rPr lang="en-GB" altLang="fr-FR" b="1" i="1"/>
              <a:t>hello</a:t>
            </a:r>
            <a:r>
              <a:rPr lang="en-GB" altLang="fr-FR"/>
              <a:t> extends </a:t>
            </a:r>
            <a:r>
              <a:rPr lang="en-GB" altLang="fr-FR" b="1"/>
              <a:t>Activity</a:t>
            </a:r>
            <a:endParaRPr lang="en-GB" altLang="fr-FR"/>
          </a:p>
          <a:p>
            <a:pPr eaLnBrk="1" hangingPunct="1">
              <a:buFont typeface="Symbol" panose="05050102010706020507" pitchFamily="18" charset="2"/>
              <a:buNone/>
            </a:pPr>
            <a:r>
              <a:rPr lang="en-GB" altLang="fr-FR"/>
              <a:t>{</a:t>
            </a:r>
          </a:p>
          <a:p>
            <a:pPr eaLnBrk="1" hangingPunct="1">
              <a:buFont typeface="Symbol" panose="05050102010706020507" pitchFamily="18" charset="2"/>
              <a:buNone/>
            </a:pPr>
            <a:r>
              <a:rPr lang="en-GB" altLang="fr-FR"/>
              <a:t>    /** Called when the activity is first created. */</a:t>
            </a:r>
          </a:p>
          <a:p>
            <a:pPr eaLnBrk="1" hangingPunct="1">
              <a:buFont typeface="Symbol" panose="05050102010706020507" pitchFamily="18" charset="2"/>
              <a:buNone/>
            </a:pPr>
            <a:r>
              <a:rPr lang="en-GB" altLang="fr-FR"/>
              <a:t>    @Override</a:t>
            </a:r>
          </a:p>
          <a:p>
            <a:pPr eaLnBrk="1" hangingPunct="1">
              <a:buFont typeface="Symbol" panose="05050102010706020507" pitchFamily="18" charset="2"/>
              <a:buNone/>
            </a:pPr>
            <a:r>
              <a:rPr lang="en-GB" altLang="fr-FR"/>
              <a:t>    public void </a:t>
            </a:r>
            <a:r>
              <a:rPr lang="en-GB" altLang="fr-FR" b="1"/>
              <a:t>onCreate</a:t>
            </a:r>
            <a:r>
              <a:rPr lang="en-GB" altLang="fr-FR"/>
              <a:t>(Bundle savedInstanceState)</a:t>
            </a:r>
          </a:p>
          <a:p>
            <a:pPr eaLnBrk="1" hangingPunct="1">
              <a:buFont typeface="Symbol" panose="05050102010706020507" pitchFamily="18" charset="2"/>
              <a:buNone/>
            </a:pPr>
            <a:r>
              <a:rPr lang="en-GB" altLang="fr-FR"/>
              <a:t>    {</a:t>
            </a:r>
          </a:p>
          <a:p>
            <a:pPr eaLnBrk="1" hangingPunct="1">
              <a:buFont typeface="Symbol" panose="05050102010706020507" pitchFamily="18" charset="2"/>
              <a:buNone/>
            </a:pPr>
            <a:r>
              <a:rPr lang="en-GB" altLang="fr-FR"/>
              <a:t>        super.onCreate(savedInstanceState);</a:t>
            </a:r>
          </a:p>
          <a:p>
            <a:pPr eaLnBrk="1" hangingPunct="1">
              <a:buFont typeface="Symbol" panose="05050102010706020507" pitchFamily="18" charset="2"/>
              <a:buNone/>
            </a:pPr>
            <a:r>
              <a:rPr lang="en-GB" altLang="fr-FR"/>
              <a:t>        setContentView(R.layout.main);</a:t>
            </a:r>
          </a:p>
          <a:p>
            <a:pPr eaLnBrk="1" hangingPunct="1">
              <a:buFont typeface="Symbol" panose="05050102010706020507" pitchFamily="18" charset="2"/>
              <a:buNone/>
            </a:pPr>
            <a:r>
              <a:rPr lang="en-GB" altLang="fr-FR"/>
              <a:t>    }</a:t>
            </a:r>
          </a:p>
          <a:p>
            <a:pPr eaLnBrk="1" hangingPunct="1">
              <a:buFont typeface="Symbol" panose="05050102010706020507" pitchFamily="18" charset="2"/>
              <a:buNone/>
            </a:pPr>
            <a:r>
              <a:rPr lang="en-GB" altLang="fr-FR"/>
              <a:t>}</a:t>
            </a:r>
            <a:r>
              <a:rPr lang="fr-FR" altLang="fr-FR"/>
              <a:t> </a:t>
            </a:r>
          </a:p>
        </p:txBody>
      </p:sp>
      <p:sp>
        <p:nvSpPr>
          <p:cNvPr id="604165" name="Text Box 5">
            <a:extLst>
              <a:ext uri="{FF2B5EF4-FFF2-40B4-BE49-F238E27FC236}">
                <a16:creationId xmlns:a16="http://schemas.microsoft.com/office/drawing/2014/main" id="{D4665963-5B76-4BCB-8779-CC05C337CF74}"/>
              </a:ext>
            </a:extLst>
          </p:cNvPr>
          <p:cNvSpPr txBox="1">
            <a:spLocks noChangeArrowheads="1"/>
          </p:cNvSpPr>
          <p:nvPr/>
        </p:nvSpPr>
        <p:spPr bwMode="auto">
          <a:xfrm>
            <a:off x="7451725" y="1371600"/>
            <a:ext cx="1441450" cy="406400"/>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b="1">
                <a:solidFill>
                  <a:srgbClr val="FF0000"/>
                </a:solidFill>
              </a:rPr>
              <a:t>Hello.java</a:t>
            </a:r>
            <a:endParaRPr lang="fr-FR" altLang="fr-FR" b="1">
              <a:solidFill>
                <a:srgbClr val="FF0000"/>
              </a:solidFill>
            </a:endParaRPr>
          </a:p>
        </p:txBody>
      </p:sp>
      <p:sp>
        <p:nvSpPr>
          <p:cNvPr id="604167" name="Text Box 7">
            <a:extLst>
              <a:ext uri="{FF2B5EF4-FFF2-40B4-BE49-F238E27FC236}">
                <a16:creationId xmlns:a16="http://schemas.microsoft.com/office/drawing/2014/main" id="{CF00A4E2-B135-420F-A264-00B1E6D526D9}"/>
              </a:ext>
            </a:extLst>
          </p:cNvPr>
          <p:cNvSpPr txBox="1">
            <a:spLocks noChangeArrowheads="1"/>
          </p:cNvSpPr>
          <p:nvPr/>
        </p:nvSpPr>
        <p:spPr bwMode="auto">
          <a:xfrm>
            <a:off x="4859338" y="2708275"/>
            <a:ext cx="4103687" cy="3946525"/>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en-GB" altLang="fr-FR" sz="1800"/>
              <a:t>&lt;?xml version="1.0" encoding="utf-8"?&gt;</a:t>
            </a:r>
          </a:p>
          <a:p>
            <a:pPr eaLnBrk="1" hangingPunct="1">
              <a:buFont typeface="Symbol" panose="05050102010706020507" pitchFamily="18" charset="2"/>
              <a:buNone/>
            </a:pPr>
            <a:r>
              <a:rPr lang="en-GB" altLang="fr-FR" sz="1800"/>
              <a:t>&lt;</a:t>
            </a:r>
            <a:r>
              <a:rPr lang="en-GB" altLang="fr-FR" sz="1800" b="1"/>
              <a:t>LinearLayout</a:t>
            </a:r>
            <a:r>
              <a:rPr lang="en-GB" altLang="fr-FR" sz="1800"/>
              <a:t> xmlns:android="http://schemas.android.com/apk/res/android"</a:t>
            </a:r>
          </a:p>
          <a:p>
            <a:pPr eaLnBrk="1" hangingPunct="1">
              <a:buFont typeface="Symbol" panose="05050102010706020507" pitchFamily="18" charset="2"/>
              <a:buNone/>
            </a:pPr>
            <a:r>
              <a:rPr lang="en-GB" altLang="fr-FR" sz="1800"/>
              <a:t>    android:orientation="vertical"</a:t>
            </a:r>
          </a:p>
          <a:p>
            <a:pPr eaLnBrk="1" hangingPunct="1">
              <a:buFont typeface="Symbol" panose="05050102010706020507" pitchFamily="18" charset="2"/>
              <a:buNone/>
            </a:pPr>
            <a:r>
              <a:rPr lang="en-GB" altLang="fr-FR" sz="1800"/>
              <a:t>    android:layout_width="fill_parent"</a:t>
            </a:r>
          </a:p>
          <a:p>
            <a:pPr eaLnBrk="1" hangingPunct="1">
              <a:buFont typeface="Symbol" panose="05050102010706020507" pitchFamily="18" charset="2"/>
              <a:buNone/>
            </a:pPr>
            <a:r>
              <a:rPr lang="en-GB" altLang="fr-FR" sz="1800"/>
              <a:t>    android:layout_height="fill_parent"</a:t>
            </a:r>
          </a:p>
          <a:p>
            <a:pPr eaLnBrk="1" hangingPunct="1">
              <a:buFont typeface="Symbol" panose="05050102010706020507" pitchFamily="18" charset="2"/>
              <a:buNone/>
            </a:pPr>
            <a:r>
              <a:rPr lang="en-GB" altLang="fr-FR" sz="1800"/>
              <a:t>    &gt;</a:t>
            </a:r>
          </a:p>
          <a:p>
            <a:pPr eaLnBrk="1" hangingPunct="1">
              <a:buFont typeface="Symbol" panose="05050102010706020507" pitchFamily="18" charset="2"/>
              <a:buNone/>
            </a:pPr>
            <a:r>
              <a:rPr lang="en-GB" altLang="fr-FR" sz="1800"/>
              <a:t>&lt;</a:t>
            </a:r>
            <a:r>
              <a:rPr lang="en-GB" altLang="fr-FR" sz="1800" b="1"/>
              <a:t>TextView</a:t>
            </a:r>
            <a:r>
              <a:rPr lang="en-GB" altLang="fr-FR" sz="1800"/>
              <a:t>  </a:t>
            </a:r>
          </a:p>
          <a:p>
            <a:pPr eaLnBrk="1" hangingPunct="1">
              <a:buFont typeface="Symbol" panose="05050102010706020507" pitchFamily="18" charset="2"/>
              <a:buNone/>
            </a:pPr>
            <a:r>
              <a:rPr lang="en-GB" altLang="fr-FR" sz="1800"/>
              <a:t>    android:layout_width="fill_parent" </a:t>
            </a:r>
          </a:p>
          <a:p>
            <a:pPr eaLnBrk="1" hangingPunct="1">
              <a:buFont typeface="Symbol" panose="05050102010706020507" pitchFamily="18" charset="2"/>
              <a:buNone/>
            </a:pPr>
            <a:r>
              <a:rPr lang="en-GB" altLang="fr-FR" sz="1800"/>
              <a:t>    android:layout_height="wrap_content" </a:t>
            </a:r>
          </a:p>
          <a:p>
            <a:pPr eaLnBrk="1" hangingPunct="1">
              <a:buFont typeface="Symbol" panose="05050102010706020507" pitchFamily="18" charset="2"/>
              <a:buNone/>
            </a:pPr>
            <a:r>
              <a:rPr lang="en-GB" altLang="fr-FR" sz="1800"/>
              <a:t>    android:text="Hello World, hello"</a:t>
            </a:r>
          </a:p>
          <a:p>
            <a:pPr eaLnBrk="1" hangingPunct="1">
              <a:buFont typeface="Symbol" panose="05050102010706020507" pitchFamily="18" charset="2"/>
              <a:buNone/>
            </a:pPr>
            <a:r>
              <a:rPr lang="en-GB" altLang="fr-FR" sz="1800"/>
              <a:t>    /&gt;</a:t>
            </a:r>
          </a:p>
          <a:p>
            <a:pPr eaLnBrk="1" hangingPunct="1">
              <a:buFont typeface="Symbol" panose="05050102010706020507" pitchFamily="18" charset="2"/>
              <a:buNone/>
            </a:pPr>
            <a:r>
              <a:rPr lang="en-GB" altLang="fr-FR" sz="1800"/>
              <a:t>&lt;/LinearLayout&gt;</a:t>
            </a:r>
          </a:p>
        </p:txBody>
      </p:sp>
      <p:sp>
        <p:nvSpPr>
          <p:cNvPr id="604168" name="Text Box 8">
            <a:extLst>
              <a:ext uri="{FF2B5EF4-FFF2-40B4-BE49-F238E27FC236}">
                <a16:creationId xmlns:a16="http://schemas.microsoft.com/office/drawing/2014/main" id="{5EE04EC7-559F-4B80-9878-0B65053CB608}"/>
              </a:ext>
            </a:extLst>
          </p:cNvPr>
          <p:cNvSpPr txBox="1">
            <a:spLocks noChangeArrowheads="1"/>
          </p:cNvSpPr>
          <p:nvPr/>
        </p:nvSpPr>
        <p:spPr bwMode="auto">
          <a:xfrm>
            <a:off x="7596188" y="2551113"/>
            <a:ext cx="1223962" cy="406400"/>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b="1" u="sng">
                <a:solidFill>
                  <a:srgbClr val="0000FF"/>
                </a:solidFill>
              </a:rPr>
              <a:t>main.xml</a:t>
            </a:r>
            <a:endParaRPr lang="fr-FR" altLang="fr-FR" b="1" u="sng">
              <a:solidFill>
                <a:srgbClr val="0000FF"/>
              </a:solidFill>
            </a:endParaRPr>
          </a:p>
        </p:txBody>
      </p:sp>
      <p:sp>
        <p:nvSpPr>
          <p:cNvPr id="49159" name="Text Box 10">
            <a:extLst>
              <a:ext uri="{FF2B5EF4-FFF2-40B4-BE49-F238E27FC236}">
                <a16:creationId xmlns:a16="http://schemas.microsoft.com/office/drawing/2014/main" id="{47349920-27B8-4902-B6DD-A8D821E827B0}"/>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7. Une application Android de base (2/3)</a:t>
            </a:r>
            <a:endParaRPr lang="fr-FR" altLang="fr-FR" sz="2800" b="1">
              <a:solidFill>
                <a:srgbClr val="FF0000"/>
              </a:solidFill>
            </a:endParaRPr>
          </a:p>
        </p:txBody>
      </p:sp>
      <p:sp>
        <p:nvSpPr>
          <p:cNvPr id="604171" name="Text Box 11">
            <a:extLst>
              <a:ext uri="{FF2B5EF4-FFF2-40B4-BE49-F238E27FC236}">
                <a16:creationId xmlns:a16="http://schemas.microsoft.com/office/drawing/2014/main" id="{A27392A8-B929-435C-B201-E77740BBCFAA}"/>
              </a:ext>
            </a:extLst>
          </p:cNvPr>
          <p:cNvSpPr txBox="1">
            <a:spLocks noChangeArrowheads="1"/>
          </p:cNvSpPr>
          <p:nvPr/>
        </p:nvSpPr>
        <p:spPr bwMode="auto">
          <a:xfrm>
            <a:off x="395288" y="188913"/>
            <a:ext cx="4537075" cy="4257675"/>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en-GB" altLang="fr-FR" sz="1600"/>
              <a:t>/* AUTO-GENERATED FILE.  DO NOT MODIFY.…</a:t>
            </a:r>
          </a:p>
          <a:p>
            <a:pPr eaLnBrk="1" hangingPunct="1">
              <a:buFont typeface="Symbol" panose="05050102010706020507" pitchFamily="18" charset="2"/>
              <a:buNone/>
            </a:pPr>
            <a:r>
              <a:rPr lang="en-GB" altLang="fr-FR" sz="1600"/>
              <a:t> */</a:t>
            </a:r>
          </a:p>
          <a:p>
            <a:pPr eaLnBrk="1" hangingPunct="1">
              <a:buFont typeface="Symbol" panose="05050102010706020507" pitchFamily="18" charset="2"/>
              <a:buNone/>
            </a:pPr>
            <a:r>
              <a:rPr lang="en-GB" altLang="fr-FR" sz="1600"/>
              <a:t>package my.apps.learning;</a:t>
            </a:r>
          </a:p>
          <a:p>
            <a:pPr eaLnBrk="1" hangingPunct="1">
              <a:buFont typeface="Symbol" panose="05050102010706020507" pitchFamily="18" charset="2"/>
              <a:buNone/>
            </a:pPr>
            <a:r>
              <a:rPr lang="en-GB" altLang="fr-FR" sz="1600"/>
              <a:t>public final class </a:t>
            </a:r>
            <a:r>
              <a:rPr lang="en-GB" altLang="fr-FR" sz="1600" b="1">
                <a:solidFill>
                  <a:schemeClr val="accent2"/>
                </a:solidFill>
              </a:rPr>
              <a:t>R</a:t>
            </a:r>
            <a:r>
              <a:rPr lang="en-GB" altLang="fr-FR" sz="1600"/>
              <a:t> {</a:t>
            </a:r>
          </a:p>
          <a:p>
            <a:pPr eaLnBrk="1" hangingPunct="1">
              <a:buFont typeface="Symbol" panose="05050102010706020507" pitchFamily="18" charset="2"/>
              <a:buNone/>
            </a:pPr>
            <a:r>
              <a:rPr lang="en-GB" altLang="fr-FR" sz="1600"/>
              <a:t>    public static final class attr {</a:t>
            </a:r>
          </a:p>
          <a:p>
            <a:pPr eaLnBrk="1" hangingPunct="1">
              <a:buFont typeface="Symbol" panose="05050102010706020507" pitchFamily="18" charset="2"/>
              <a:buNone/>
            </a:pPr>
            <a:r>
              <a:rPr lang="en-GB" altLang="fr-FR" sz="1600"/>
              <a:t>    }</a:t>
            </a:r>
          </a:p>
          <a:p>
            <a:pPr eaLnBrk="1" hangingPunct="1">
              <a:buFont typeface="Symbol" panose="05050102010706020507" pitchFamily="18" charset="2"/>
              <a:buNone/>
            </a:pPr>
            <a:r>
              <a:rPr lang="en-GB" altLang="fr-FR" sz="1600"/>
              <a:t>    public static final class drawable {</a:t>
            </a:r>
          </a:p>
          <a:p>
            <a:pPr eaLnBrk="1" hangingPunct="1">
              <a:buFont typeface="Symbol" panose="05050102010706020507" pitchFamily="18" charset="2"/>
              <a:buNone/>
            </a:pPr>
            <a:r>
              <a:rPr lang="en-GB" altLang="fr-FR" sz="1600"/>
              <a:t>        public static final int icon=0x7f020000;</a:t>
            </a:r>
          </a:p>
          <a:p>
            <a:pPr eaLnBrk="1" hangingPunct="1">
              <a:buFont typeface="Symbol" panose="05050102010706020507" pitchFamily="18" charset="2"/>
              <a:buNone/>
            </a:pPr>
            <a:r>
              <a:rPr lang="en-GB" altLang="fr-FR" sz="1600"/>
              <a:t>    }</a:t>
            </a:r>
          </a:p>
          <a:p>
            <a:pPr eaLnBrk="1" hangingPunct="1">
              <a:buFont typeface="Symbol" panose="05050102010706020507" pitchFamily="18" charset="2"/>
              <a:buNone/>
            </a:pPr>
            <a:r>
              <a:rPr lang="en-GB" altLang="fr-FR" sz="1600"/>
              <a:t>    public static final class </a:t>
            </a:r>
            <a:r>
              <a:rPr lang="en-GB" altLang="fr-FR" sz="1600" b="1">
                <a:solidFill>
                  <a:srgbClr val="0000FF"/>
                </a:solidFill>
              </a:rPr>
              <a:t>layout</a:t>
            </a:r>
            <a:r>
              <a:rPr lang="en-GB" altLang="fr-FR" sz="1600"/>
              <a:t> {</a:t>
            </a:r>
          </a:p>
          <a:p>
            <a:pPr eaLnBrk="1" hangingPunct="1">
              <a:buFont typeface="Symbol" panose="05050102010706020507" pitchFamily="18" charset="2"/>
              <a:buNone/>
            </a:pPr>
            <a:r>
              <a:rPr lang="en-GB" altLang="fr-FR" sz="1600"/>
              <a:t>        public static final int main=0x7f030000;</a:t>
            </a:r>
          </a:p>
          <a:p>
            <a:pPr eaLnBrk="1" hangingPunct="1">
              <a:buFont typeface="Symbol" panose="05050102010706020507" pitchFamily="18" charset="2"/>
              <a:buNone/>
            </a:pPr>
            <a:r>
              <a:rPr lang="en-GB" altLang="fr-FR" sz="1600"/>
              <a:t>    }</a:t>
            </a:r>
          </a:p>
          <a:p>
            <a:pPr eaLnBrk="1" hangingPunct="1">
              <a:buFont typeface="Symbol" panose="05050102010706020507" pitchFamily="18" charset="2"/>
              <a:buNone/>
            </a:pPr>
            <a:r>
              <a:rPr lang="en-GB" altLang="fr-FR" sz="1600"/>
              <a:t>    public static final class </a:t>
            </a:r>
            <a:r>
              <a:rPr lang="en-GB" altLang="fr-FR" sz="1600" b="1">
                <a:solidFill>
                  <a:srgbClr val="0000FF"/>
                </a:solidFill>
              </a:rPr>
              <a:t>string</a:t>
            </a:r>
            <a:r>
              <a:rPr lang="en-GB" altLang="fr-FR" sz="1600"/>
              <a:t> {</a:t>
            </a:r>
          </a:p>
          <a:p>
            <a:pPr eaLnBrk="1" hangingPunct="1">
              <a:buFont typeface="Symbol" panose="05050102010706020507" pitchFamily="18" charset="2"/>
              <a:buNone/>
            </a:pPr>
            <a:r>
              <a:rPr lang="en-GB" altLang="fr-FR" sz="1600"/>
              <a:t>        public static final int </a:t>
            </a:r>
            <a:r>
              <a:rPr lang="en-GB" altLang="fr-FR" sz="1600" b="1"/>
              <a:t>app_name</a:t>
            </a:r>
            <a:r>
              <a:rPr lang="en-GB" altLang="fr-FR" sz="1600"/>
              <a:t>=0x7f040000;</a:t>
            </a:r>
          </a:p>
          <a:p>
            <a:pPr eaLnBrk="1" hangingPunct="1">
              <a:buFont typeface="Symbol" panose="05050102010706020507" pitchFamily="18" charset="2"/>
              <a:buNone/>
            </a:pPr>
            <a:r>
              <a:rPr lang="en-GB" altLang="fr-FR" sz="1600"/>
              <a:t>    </a:t>
            </a:r>
            <a:r>
              <a:rPr lang="fr-FR" altLang="fr-FR" sz="1600"/>
              <a:t>}</a:t>
            </a:r>
          </a:p>
          <a:p>
            <a:pPr eaLnBrk="1" hangingPunct="1">
              <a:buFont typeface="Symbol" panose="05050102010706020507" pitchFamily="18" charset="2"/>
              <a:buNone/>
            </a:pPr>
            <a:r>
              <a:rPr lang="fr-FR" altLang="fr-FR" sz="1600"/>
              <a:t>} </a:t>
            </a:r>
            <a:endParaRPr lang="en-GB" altLang="fr-FR" sz="1600"/>
          </a:p>
        </p:txBody>
      </p:sp>
      <p:sp>
        <p:nvSpPr>
          <p:cNvPr id="604172" name="Text Box 12">
            <a:extLst>
              <a:ext uri="{FF2B5EF4-FFF2-40B4-BE49-F238E27FC236}">
                <a16:creationId xmlns:a16="http://schemas.microsoft.com/office/drawing/2014/main" id="{D1366FD3-2879-479E-AEA9-FAF8027F0DBE}"/>
              </a:ext>
            </a:extLst>
          </p:cNvPr>
          <p:cNvSpPr txBox="1">
            <a:spLocks noChangeArrowheads="1"/>
          </p:cNvSpPr>
          <p:nvPr/>
        </p:nvSpPr>
        <p:spPr bwMode="auto">
          <a:xfrm>
            <a:off x="3922713" y="765175"/>
            <a:ext cx="1196975" cy="406400"/>
          </a:xfrm>
          <a:prstGeom prst="rect">
            <a:avLst/>
          </a:prstGeom>
          <a:solidFill>
            <a:srgbClr val="FF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b="1" u="sng">
                <a:solidFill>
                  <a:srgbClr val="0000FF"/>
                </a:solidFill>
              </a:rPr>
              <a:t>R.java</a:t>
            </a:r>
            <a:endParaRPr lang="fr-FR" altLang="fr-FR" b="1" u="sng">
              <a:solidFill>
                <a:srgbClr val="0000FF"/>
              </a:solidFill>
            </a:endParaRPr>
          </a:p>
        </p:txBody>
      </p:sp>
      <p:sp>
        <p:nvSpPr>
          <p:cNvPr id="604173" name="Line 13">
            <a:extLst>
              <a:ext uri="{FF2B5EF4-FFF2-40B4-BE49-F238E27FC236}">
                <a16:creationId xmlns:a16="http://schemas.microsoft.com/office/drawing/2014/main" id="{1C2024A9-71D7-45BD-B7B8-EFDC6089234C}"/>
              </a:ext>
            </a:extLst>
          </p:cNvPr>
          <p:cNvSpPr>
            <a:spLocks noChangeShapeType="1"/>
          </p:cNvSpPr>
          <p:nvPr/>
        </p:nvSpPr>
        <p:spPr bwMode="auto">
          <a:xfrm flipH="1" flipV="1">
            <a:off x="2916238" y="2924175"/>
            <a:ext cx="0" cy="27368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604169" name="Line 9">
            <a:extLst>
              <a:ext uri="{FF2B5EF4-FFF2-40B4-BE49-F238E27FC236}">
                <a16:creationId xmlns:a16="http://schemas.microsoft.com/office/drawing/2014/main" id="{FA72F0A6-BCBE-4D1C-9A6A-005059A28619}"/>
              </a:ext>
            </a:extLst>
          </p:cNvPr>
          <p:cNvSpPr>
            <a:spLocks noChangeShapeType="1"/>
          </p:cNvSpPr>
          <p:nvPr/>
        </p:nvSpPr>
        <p:spPr bwMode="auto">
          <a:xfrm flipV="1">
            <a:off x="3563938" y="2924175"/>
            <a:ext cx="3960812" cy="27368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604174" name="Text Box 14">
            <a:extLst>
              <a:ext uri="{FF2B5EF4-FFF2-40B4-BE49-F238E27FC236}">
                <a16:creationId xmlns:a16="http://schemas.microsoft.com/office/drawing/2014/main" id="{C07CE445-DD79-4ABB-9E81-D8EB323C65D5}"/>
              </a:ext>
            </a:extLst>
          </p:cNvPr>
          <p:cNvSpPr txBox="1">
            <a:spLocks noChangeArrowheads="1"/>
          </p:cNvSpPr>
          <p:nvPr/>
        </p:nvSpPr>
        <p:spPr bwMode="auto">
          <a:xfrm>
            <a:off x="539750" y="6308725"/>
            <a:ext cx="2592388" cy="406400"/>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solidFill>
                  <a:schemeClr val="accent2"/>
                </a:solidFill>
              </a:rPr>
              <a:t>.java </a:t>
            </a:r>
            <a:r>
              <a:rPr lang="fr-BE" altLang="fr-FR">
                <a:solidFill>
                  <a:schemeClr val="accent2"/>
                </a:solidFill>
                <a:sym typeface="Wingdings" panose="05000000000000000000" pitchFamily="2" charset="2"/>
              </a:rPr>
              <a:t> class  dex</a:t>
            </a:r>
            <a:endParaRPr lang="fr-FR" altLang="fr-FR">
              <a:solidFill>
                <a:schemeClr val="accent2"/>
              </a:solidFill>
            </a:endParaRPr>
          </a:p>
        </p:txBody>
      </p:sp>
      <p:sp>
        <p:nvSpPr>
          <p:cNvPr id="604175" name="Text Box 15">
            <a:extLst>
              <a:ext uri="{FF2B5EF4-FFF2-40B4-BE49-F238E27FC236}">
                <a16:creationId xmlns:a16="http://schemas.microsoft.com/office/drawing/2014/main" id="{49D37DC4-7941-44F4-B0BA-AEBF773E0188}"/>
              </a:ext>
            </a:extLst>
          </p:cNvPr>
          <p:cNvSpPr txBox="1">
            <a:spLocks noChangeArrowheads="1"/>
          </p:cNvSpPr>
          <p:nvPr/>
        </p:nvSpPr>
        <p:spPr bwMode="auto">
          <a:xfrm>
            <a:off x="7270750" y="6335713"/>
            <a:ext cx="1404938" cy="406400"/>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solidFill>
                  <a:schemeClr val="accent2"/>
                </a:solidFill>
              </a:rPr>
              <a:t>res </a:t>
            </a:r>
            <a:r>
              <a:rPr lang="fr-BE" altLang="fr-FR">
                <a:solidFill>
                  <a:schemeClr val="accent2"/>
                </a:solidFill>
                <a:sym typeface="Wingdings" panose="05000000000000000000" pitchFamily="2" charset="2"/>
              </a:rPr>
              <a:t> arsc</a:t>
            </a:r>
            <a:endParaRPr lang="fr-FR" altLang="fr-FR">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withEffect">
                                  <p:stCondLst>
                                    <p:cond delay="0"/>
                                  </p:stCondLst>
                                  <p:childTnLst>
                                    <p:set>
                                      <p:cBhvr>
                                        <p:cTn id="6" dur="1" fill="hold">
                                          <p:stCondLst>
                                            <p:cond delay="0"/>
                                          </p:stCondLst>
                                        </p:cTn>
                                        <p:tgtEl>
                                          <p:spTgt spid="604165"/>
                                        </p:tgtEl>
                                        <p:attrNameLst>
                                          <p:attrName>style.visibility</p:attrName>
                                        </p:attrNameLst>
                                      </p:cBhvr>
                                      <p:to>
                                        <p:strVal val="visible"/>
                                      </p:to>
                                    </p:set>
                                    <p:animEffect transition="in" filter="diamond(out)">
                                      <p:cBhvr>
                                        <p:cTn id="7" dur="500"/>
                                        <p:tgtEl>
                                          <p:spTgt spid="604165"/>
                                        </p:tgtEl>
                                      </p:cBhvr>
                                    </p:animEffect>
                                  </p:childTnLst>
                                </p:cTn>
                              </p:par>
                              <p:par>
                                <p:cTn id="8" presetID="8" presetClass="entr" presetSubtype="32" fill="hold" grpId="0" nodeType="withEffect">
                                  <p:stCondLst>
                                    <p:cond delay="0"/>
                                  </p:stCondLst>
                                  <p:childTnLst>
                                    <p:set>
                                      <p:cBhvr>
                                        <p:cTn id="9" dur="1" fill="hold">
                                          <p:stCondLst>
                                            <p:cond delay="0"/>
                                          </p:stCondLst>
                                        </p:cTn>
                                        <p:tgtEl>
                                          <p:spTgt spid="604164"/>
                                        </p:tgtEl>
                                        <p:attrNameLst>
                                          <p:attrName>style.visibility</p:attrName>
                                        </p:attrNameLst>
                                      </p:cBhvr>
                                      <p:to>
                                        <p:strVal val="visible"/>
                                      </p:to>
                                    </p:set>
                                    <p:animEffect transition="in" filter="diamond(out)">
                                      <p:cBhvr>
                                        <p:cTn id="10" dur="500"/>
                                        <p:tgtEl>
                                          <p:spTgt spid="60416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04168"/>
                                        </p:tgtEl>
                                        <p:attrNameLst>
                                          <p:attrName>style.visibility</p:attrName>
                                        </p:attrNameLst>
                                      </p:cBhvr>
                                      <p:to>
                                        <p:strVal val="visible"/>
                                      </p:to>
                                    </p:set>
                                    <p:animEffect transition="in" filter="dissolve">
                                      <p:cBhvr>
                                        <p:cTn id="15" dur="500"/>
                                        <p:tgtEl>
                                          <p:spTgt spid="60416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04167"/>
                                        </p:tgtEl>
                                        <p:attrNameLst>
                                          <p:attrName>style.visibility</p:attrName>
                                        </p:attrNameLst>
                                      </p:cBhvr>
                                      <p:to>
                                        <p:strVal val="visible"/>
                                      </p:to>
                                    </p:set>
                                    <p:animEffect transition="in" filter="dissolve">
                                      <p:cBhvr>
                                        <p:cTn id="18" dur="500"/>
                                        <p:tgtEl>
                                          <p:spTgt spid="6041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04175"/>
                                        </p:tgtEl>
                                        <p:attrNameLst>
                                          <p:attrName>style.visibility</p:attrName>
                                        </p:attrNameLst>
                                      </p:cBhvr>
                                      <p:to>
                                        <p:strVal val="visible"/>
                                      </p:to>
                                    </p:set>
                                    <p:animEffect transition="in" filter="dissolve">
                                      <p:cBhvr>
                                        <p:cTn id="23" dur="500"/>
                                        <p:tgtEl>
                                          <p:spTgt spid="60417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04174"/>
                                        </p:tgtEl>
                                        <p:attrNameLst>
                                          <p:attrName>style.visibility</p:attrName>
                                        </p:attrNameLst>
                                      </p:cBhvr>
                                      <p:to>
                                        <p:strVal val="visible"/>
                                      </p:to>
                                    </p:set>
                                    <p:animEffect transition="in" filter="dissolve">
                                      <p:cBhvr>
                                        <p:cTn id="26" dur="500"/>
                                        <p:tgtEl>
                                          <p:spTgt spid="60417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04171"/>
                                        </p:tgtEl>
                                        <p:attrNameLst>
                                          <p:attrName>style.visibility</p:attrName>
                                        </p:attrNameLst>
                                      </p:cBhvr>
                                      <p:to>
                                        <p:strVal val="visible"/>
                                      </p:to>
                                    </p:set>
                                    <p:animEffect transition="in" filter="dissolve">
                                      <p:cBhvr>
                                        <p:cTn id="31" dur="500"/>
                                        <p:tgtEl>
                                          <p:spTgt spid="60417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04172"/>
                                        </p:tgtEl>
                                        <p:attrNameLst>
                                          <p:attrName>style.visibility</p:attrName>
                                        </p:attrNameLst>
                                      </p:cBhvr>
                                      <p:to>
                                        <p:strVal val="visible"/>
                                      </p:to>
                                    </p:set>
                                    <p:animEffect transition="in" filter="dissolve">
                                      <p:cBhvr>
                                        <p:cTn id="34" dur="500"/>
                                        <p:tgtEl>
                                          <p:spTgt spid="604172"/>
                                        </p:tgtEl>
                                      </p:cBhvr>
                                    </p:animEffect>
                                  </p:childTnLst>
                                </p:cTn>
                              </p:par>
                              <p:par>
                                <p:cTn id="35" presetID="9" presetClass="entr" presetSubtype="0" fill="hold" nodeType="withEffect">
                                  <p:stCondLst>
                                    <p:cond delay="0"/>
                                  </p:stCondLst>
                                  <p:childTnLst>
                                    <p:set>
                                      <p:cBhvr>
                                        <p:cTn id="36" dur="1" fill="hold">
                                          <p:stCondLst>
                                            <p:cond delay="0"/>
                                          </p:stCondLst>
                                        </p:cTn>
                                        <p:tgtEl>
                                          <p:spTgt spid="604173"/>
                                        </p:tgtEl>
                                        <p:attrNameLst>
                                          <p:attrName>style.visibility</p:attrName>
                                        </p:attrNameLst>
                                      </p:cBhvr>
                                      <p:to>
                                        <p:strVal val="visible"/>
                                      </p:to>
                                    </p:set>
                                    <p:animEffect transition="in" filter="dissolve">
                                      <p:cBhvr>
                                        <p:cTn id="37" dur="500"/>
                                        <p:tgtEl>
                                          <p:spTgt spid="604173"/>
                                        </p:tgtEl>
                                      </p:cBhvr>
                                    </p:animEffect>
                                  </p:childTnLst>
                                </p:cTn>
                              </p:par>
                              <p:par>
                                <p:cTn id="38" presetID="9" presetClass="entr" presetSubtype="0" fill="hold" nodeType="withEffect">
                                  <p:stCondLst>
                                    <p:cond delay="0"/>
                                  </p:stCondLst>
                                  <p:childTnLst>
                                    <p:set>
                                      <p:cBhvr>
                                        <p:cTn id="39" dur="1" fill="hold">
                                          <p:stCondLst>
                                            <p:cond delay="0"/>
                                          </p:stCondLst>
                                        </p:cTn>
                                        <p:tgtEl>
                                          <p:spTgt spid="604169"/>
                                        </p:tgtEl>
                                        <p:attrNameLst>
                                          <p:attrName>style.visibility</p:attrName>
                                        </p:attrNameLst>
                                      </p:cBhvr>
                                      <p:to>
                                        <p:strVal val="visible"/>
                                      </p:to>
                                    </p:set>
                                    <p:animEffect transition="in" filter="dissolve">
                                      <p:cBhvr>
                                        <p:cTn id="40" dur="500"/>
                                        <p:tgtEl>
                                          <p:spTgt spid="604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4" grpId="0" animBg="1"/>
      <p:bldP spid="604165" grpId="0" animBg="1"/>
      <p:bldP spid="604167" grpId="0" animBg="1"/>
      <p:bldP spid="604168" grpId="0" animBg="1"/>
      <p:bldP spid="604171" grpId="0" animBg="1"/>
      <p:bldP spid="604172" grpId="0" animBg="1"/>
      <p:bldP spid="604174" grpId="0" animBg="1"/>
      <p:bldP spid="60417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Espace réservé du pied de page 3">
            <a:extLst>
              <a:ext uri="{FF2B5EF4-FFF2-40B4-BE49-F238E27FC236}">
                <a16:creationId xmlns:a16="http://schemas.microsoft.com/office/drawing/2014/main" id="{0219028E-E9F0-4FEC-9998-E56A6B90E5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77C85C31-0852-49B4-9F6D-AAFFD8D7AD74}" type="slidenum">
              <a:rPr lang="fr-FR" altLang="fr-FR" sz="1200" smtClean="0"/>
              <a:pPr/>
              <a:t>41</a:t>
            </a:fld>
            <a:endParaRPr lang="fr-FR" altLang="fr-FR" sz="1200" dirty="0"/>
          </a:p>
        </p:txBody>
      </p:sp>
      <p:sp>
        <p:nvSpPr>
          <p:cNvPr id="643075" name="Text Box 3">
            <a:extLst>
              <a:ext uri="{FF2B5EF4-FFF2-40B4-BE49-F238E27FC236}">
                <a16:creationId xmlns:a16="http://schemas.microsoft.com/office/drawing/2014/main" id="{73240064-1EA7-4E50-B067-C13FA64C7B45}"/>
              </a:ext>
            </a:extLst>
          </p:cNvPr>
          <p:cNvSpPr txBox="1">
            <a:spLocks noChangeArrowheads="1"/>
          </p:cNvSpPr>
          <p:nvPr/>
        </p:nvSpPr>
        <p:spPr bwMode="auto">
          <a:xfrm>
            <a:off x="107950" y="1125538"/>
            <a:ext cx="8785225" cy="13112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Pourquoi décrire les ressources avec des fichiers XML ? </a:t>
            </a:r>
          </a:p>
          <a:p>
            <a:pPr eaLnBrk="1" hangingPunct="1">
              <a:buFont typeface="Symbol" panose="05050102010706020507" pitchFamily="18" charset="2"/>
              <a:buNone/>
            </a:pPr>
            <a:r>
              <a:rPr lang="fr-FR" altLang="fr-FR"/>
              <a:t>L'idée est que toutes les propriétés des composants visuels (les "</a:t>
            </a:r>
            <a:r>
              <a:rPr lang="fr-FR" altLang="fr-FR" b="1"/>
              <a:t>widgets"</a:t>
            </a:r>
            <a:r>
              <a:rPr lang="fr-FR" altLang="fr-FR"/>
              <a:t>)</a:t>
            </a:r>
            <a:r>
              <a:rPr lang="fr-FR" altLang="fr-FR" b="1"/>
              <a:t> </a:t>
            </a:r>
            <a:r>
              <a:rPr lang="fr-FR" altLang="fr-FR"/>
              <a:t>sont certes accessibles dans le code Java mais peuvent également être fixées par des attributs dans le fichier XML du layout. </a:t>
            </a:r>
          </a:p>
        </p:txBody>
      </p:sp>
      <p:sp>
        <p:nvSpPr>
          <p:cNvPr id="643076" name="Text Box 4">
            <a:extLst>
              <a:ext uri="{FF2B5EF4-FFF2-40B4-BE49-F238E27FC236}">
                <a16:creationId xmlns:a16="http://schemas.microsoft.com/office/drawing/2014/main" id="{5CD754B5-93AD-4BF7-85AD-642C647DAA67}"/>
              </a:ext>
            </a:extLst>
          </p:cNvPr>
          <p:cNvSpPr txBox="1">
            <a:spLocks noChangeArrowheads="1"/>
          </p:cNvSpPr>
          <p:nvPr/>
        </p:nvSpPr>
        <p:spPr bwMode="auto">
          <a:xfrm>
            <a:off x="107950" y="2636838"/>
            <a:ext cx="8893175" cy="384175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buFont typeface="Symbol" panose="05050102010706020507" pitchFamily="18" charset="2"/>
              <a:buNone/>
            </a:pPr>
            <a:r>
              <a:rPr lang="fr-FR" altLang="fr-FR"/>
              <a:t>Les </a:t>
            </a:r>
            <a:r>
              <a:rPr lang="fr-FR" altLang="fr-FR" b="1">
                <a:solidFill>
                  <a:srgbClr val="6600CC"/>
                </a:solidFill>
              </a:rPr>
              <a:t>avantages</a:t>
            </a:r>
            <a:r>
              <a:rPr lang="fr-FR" altLang="fr-FR"/>
              <a:t> de cette manière de faire sont : </a:t>
            </a:r>
          </a:p>
          <a:p>
            <a:pPr eaLnBrk="1" hangingPunct="1">
              <a:buFont typeface="Symbol" panose="05050102010706020507" pitchFamily="18" charset="2"/>
              <a:buNone/>
            </a:pPr>
            <a:endParaRPr lang="fr-FR" altLang="fr-FR" sz="800"/>
          </a:p>
          <a:p>
            <a:pPr eaLnBrk="1" hangingPunct="1">
              <a:buFont typeface="Symbol" panose="05050102010706020507" pitchFamily="18" charset="2"/>
              <a:buChar char="¨"/>
            </a:pPr>
            <a:r>
              <a:rPr lang="fr-FR" altLang="fr-FR"/>
              <a:t> </a:t>
            </a:r>
            <a:r>
              <a:rPr lang="fr-FR" altLang="fr-FR" b="1">
                <a:solidFill>
                  <a:srgbClr val="6600CC"/>
                </a:solidFill>
              </a:rPr>
              <a:t>une séparation de la conception visuelle et du code de la logique de l'application</a:t>
            </a:r>
            <a:r>
              <a:rPr lang="fr-FR" altLang="fr-FR"/>
              <a:t> car il suffit alors qu’une équipe travaille sur l’aspect visuel de l’application (sur les fichiers XML) alors qu’une autre équipe s’occupe des traitements de l’application (le code "métier") :</a:t>
            </a:r>
          </a:p>
          <a:p>
            <a:pPr eaLnBrk="1" hangingPunct="1">
              <a:buFont typeface="Symbol" panose="05050102010706020507" pitchFamily="18" charset="2"/>
              <a:buNone/>
            </a:pPr>
            <a:endParaRPr lang="fr-FR" altLang="fr-FR" sz="1000"/>
          </a:p>
          <a:p>
            <a:pPr eaLnBrk="1" hangingPunct="1">
              <a:buFont typeface="Symbol" panose="05050102010706020507" pitchFamily="18" charset="2"/>
              <a:buNone/>
            </a:pPr>
            <a:r>
              <a:rPr lang="fr-FR" altLang="fr-FR"/>
              <a:t>- ceci permet de rendre le code métier plus bref car moins surchargé; </a:t>
            </a:r>
          </a:p>
          <a:p>
            <a:pPr eaLnBrk="1" hangingPunct="1">
              <a:buFont typeface="Symbol" panose="05050102010706020507" pitchFamily="18" charset="2"/>
              <a:buNone/>
            </a:pPr>
            <a:r>
              <a:rPr lang="fr-FR" altLang="fr-FR"/>
              <a:t>- cette séparation permet des changements plus rapides et aisés dans les choix des différents paramètres de l'interface.</a:t>
            </a:r>
          </a:p>
          <a:p>
            <a:pPr eaLnBrk="1" hangingPunct="1">
              <a:buFont typeface="Symbol" panose="05050102010706020507" pitchFamily="18" charset="2"/>
              <a:buNone/>
            </a:pPr>
            <a:r>
              <a:rPr lang="fr-FR" altLang="fr-FR" sz="800"/>
              <a:t> </a:t>
            </a:r>
          </a:p>
          <a:p>
            <a:pPr eaLnBrk="1" hangingPunct="1">
              <a:buFont typeface="Symbol" panose="05050102010706020507" pitchFamily="18" charset="2"/>
              <a:buChar char="¨"/>
            </a:pPr>
            <a:r>
              <a:rPr lang="fr-FR" altLang="fr-FR"/>
              <a:t> et donc </a:t>
            </a:r>
            <a:r>
              <a:rPr lang="fr-FR" altLang="fr-FR" b="1">
                <a:solidFill>
                  <a:srgbClr val="6600CC"/>
                </a:solidFill>
              </a:rPr>
              <a:t>une réduction des risques qu'une modification du code source de la vue perturbe l'application</a:t>
            </a:r>
            <a:r>
              <a:rPr lang="fr-FR" altLang="fr-FR"/>
              <a:t> : un changement de l'aspect visuel n'implique pas de changer quoi que ce soit dans le code métier car il suffit de modifier le fichier XML.</a:t>
            </a:r>
          </a:p>
        </p:txBody>
      </p:sp>
      <p:sp>
        <p:nvSpPr>
          <p:cNvPr id="50181" name="Text Box 5">
            <a:extLst>
              <a:ext uri="{FF2B5EF4-FFF2-40B4-BE49-F238E27FC236}">
                <a16:creationId xmlns:a16="http://schemas.microsoft.com/office/drawing/2014/main" id="{2FBBDF0E-7AF7-4665-968F-85BB2A6EA7CA}"/>
              </a:ext>
            </a:extLst>
          </p:cNvPr>
          <p:cNvSpPr txBox="1">
            <a:spLocks noChangeArrowheads="1"/>
          </p:cNvSpPr>
          <p:nvPr/>
        </p:nvSpPr>
        <p:spPr bwMode="auto">
          <a:xfrm>
            <a:off x="3490913" y="6381750"/>
            <a:ext cx="360362"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lgn="ctr" eaLnBrk="1" hangingPunct="1">
              <a:spcBef>
                <a:spcPct val="50000"/>
              </a:spcBef>
              <a:buFont typeface="Symbol" panose="05050102010706020507" pitchFamily="18" charset="2"/>
              <a:buNone/>
            </a:pPr>
            <a:r>
              <a:rPr lang="fr-BE" altLang="fr-FR">
                <a:hlinkClick r:id="rId2" action="ppaction://hlinksldjump"/>
              </a:rPr>
              <a:t>*</a:t>
            </a:r>
            <a:endParaRPr lang="fr-FR" altLang="fr-FR"/>
          </a:p>
        </p:txBody>
      </p:sp>
      <p:sp>
        <p:nvSpPr>
          <p:cNvPr id="50182" name="Text Box 7">
            <a:extLst>
              <a:ext uri="{FF2B5EF4-FFF2-40B4-BE49-F238E27FC236}">
                <a16:creationId xmlns:a16="http://schemas.microsoft.com/office/drawing/2014/main" id="{F7664F17-D0B6-4D27-AF1D-E82D406CDF93}"/>
              </a:ext>
            </a:extLst>
          </p:cNvPr>
          <p:cNvSpPr txBox="1">
            <a:spLocks noChangeArrowheads="1"/>
          </p:cNvSpPr>
          <p:nvPr/>
        </p:nvSpPr>
        <p:spPr bwMode="auto">
          <a:xfrm>
            <a:off x="1187450" y="333375"/>
            <a:ext cx="7705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7. Une application Android de base (3/3)</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3075">
                                            <p:txEl>
                                              <p:pRg st="1" end="1"/>
                                            </p:txEl>
                                          </p:spTgt>
                                        </p:tgtEl>
                                        <p:attrNameLst>
                                          <p:attrName>style.visibility</p:attrName>
                                        </p:attrNameLst>
                                      </p:cBhvr>
                                      <p:to>
                                        <p:strVal val="visible"/>
                                      </p:to>
                                    </p:set>
                                    <p:animEffect transition="in" filter="dissolve">
                                      <p:cBhvr>
                                        <p:cTn id="7" dur="500"/>
                                        <p:tgtEl>
                                          <p:spTgt spid="64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43076">
                                            <p:txEl>
                                              <p:pRg st="0" end="0"/>
                                            </p:txEl>
                                          </p:spTgt>
                                        </p:tgtEl>
                                        <p:attrNameLst>
                                          <p:attrName>style.visibility</p:attrName>
                                        </p:attrNameLst>
                                      </p:cBhvr>
                                      <p:to>
                                        <p:strVal val="visible"/>
                                      </p:to>
                                    </p:set>
                                    <p:animEffect transition="in" filter="dissolve">
                                      <p:cBhvr>
                                        <p:cTn id="12" dur="500"/>
                                        <p:tgtEl>
                                          <p:spTgt spid="64307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43076">
                                            <p:txEl>
                                              <p:pRg st="2" end="2"/>
                                            </p:txEl>
                                          </p:spTgt>
                                        </p:tgtEl>
                                        <p:attrNameLst>
                                          <p:attrName>style.visibility</p:attrName>
                                        </p:attrNameLst>
                                      </p:cBhvr>
                                      <p:to>
                                        <p:strVal val="visible"/>
                                      </p:to>
                                    </p:set>
                                    <p:animEffect transition="in" filter="dissolve">
                                      <p:cBhvr>
                                        <p:cTn id="17" dur="500"/>
                                        <p:tgtEl>
                                          <p:spTgt spid="64307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9" presetClass="entr" presetSubtype="0" accel="100000" fill="hold" nodeType="clickEffect">
                                  <p:stCondLst>
                                    <p:cond delay="0"/>
                                  </p:stCondLst>
                                  <p:childTnLst>
                                    <p:set>
                                      <p:cBhvr>
                                        <p:cTn id="21" dur="1" fill="hold">
                                          <p:stCondLst>
                                            <p:cond delay="0"/>
                                          </p:stCondLst>
                                        </p:cTn>
                                        <p:tgtEl>
                                          <p:spTgt spid="643076">
                                            <p:txEl>
                                              <p:pRg st="4" end="4"/>
                                            </p:txEl>
                                          </p:spTgt>
                                        </p:tgtEl>
                                        <p:attrNameLst>
                                          <p:attrName>style.visibility</p:attrName>
                                        </p:attrNameLst>
                                      </p:cBhvr>
                                      <p:to>
                                        <p:strVal val="visible"/>
                                      </p:to>
                                    </p:set>
                                    <p:anim calcmode="lin" valueType="num">
                                      <p:cBhvr>
                                        <p:cTn id="22" dur="500" fill="hold"/>
                                        <p:tgtEl>
                                          <p:spTgt spid="643076">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643076">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643076">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643076">
                                            <p:txEl>
                                              <p:pRg st="4" end="4"/>
                                            </p:txEl>
                                          </p:spTgt>
                                        </p:tgtEl>
                                        <p:attrNameLst>
                                          <p:attrName>ppt_y</p:attrName>
                                        </p:attrNameLst>
                                      </p:cBhvr>
                                      <p:tavLst>
                                        <p:tav tm="0">
                                          <p:val>
                                            <p:strVal val="#ppt_y"/>
                                          </p:val>
                                        </p:tav>
                                        <p:tav tm="100000">
                                          <p:val>
                                            <p:strVal val="#ppt_y"/>
                                          </p:val>
                                        </p:tav>
                                      </p:tavLst>
                                    </p:anim>
                                  </p:childTnLst>
                                </p:cTn>
                              </p:par>
                              <p:par>
                                <p:cTn id="26" presetID="39" presetClass="entr" presetSubtype="0" accel="100000" fill="hold" nodeType="withEffect">
                                  <p:stCondLst>
                                    <p:cond delay="0"/>
                                  </p:stCondLst>
                                  <p:childTnLst>
                                    <p:set>
                                      <p:cBhvr>
                                        <p:cTn id="27" dur="1" fill="hold">
                                          <p:stCondLst>
                                            <p:cond delay="0"/>
                                          </p:stCondLst>
                                        </p:cTn>
                                        <p:tgtEl>
                                          <p:spTgt spid="643076">
                                            <p:txEl>
                                              <p:pRg st="5" end="5"/>
                                            </p:txEl>
                                          </p:spTgt>
                                        </p:tgtEl>
                                        <p:attrNameLst>
                                          <p:attrName>style.visibility</p:attrName>
                                        </p:attrNameLst>
                                      </p:cBhvr>
                                      <p:to>
                                        <p:strVal val="visible"/>
                                      </p:to>
                                    </p:set>
                                    <p:anim calcmode="lin" valueType="num">
                                      <p:cBhvr>
                                        <p:cTn id="28" dur="500" fill="hold"/>
                                        <p:tgtEl>
                                          <p:spTgt spid="643076">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643076">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643076">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64307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643076">
                                            <p:txEl>
                                              <p:pRg st="7" end="7"/>
                                            </p:txEl>
                                          </p:spTgt>
                                        </p:tgtEl>
                                        <p:attrNameLst>
                                          <p:attrName>style.visibility</p:attrName>
                                        </p:attrNameLst>
                                      </p:cBhvr>
                                      <p:to>
                                        <p:strVal val="visible"/>
                                      </p:to>
                                    </p:set>
                                    <p:animEffect transition="in" filter="dissolve">
                                      <p:cBhvr>
                                        <p:cTn id="36" dur="500"/>
                                        <p:tgtEl>
                                          <p:spTgt spid="64307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2922" name="Object 10">
            <a:extLst>
              <a:ext uri="{FF2B5EF4-FFF2-40B4-BE49-F238E27FC236}">
                <a16:creationId xmlns:a16="http://schemas.microsoft.com/office/drawing/2014/main" id="{2CB50276-131E-43D7-A8B5-FF141E82EEF1}"/>
              </a:ext>
            </a:extLst>
          </p:cNvPr>
          <p:cNvGraphicFramePr>
            <a:graphicFrameLocks noGrp="1" noChangeAspect="1"/>
          </p:cNvGraphicFramePr>
          <p:nvPr>
            <p:ph/>
          </p:nvPr>
        </p:nvGraphicFramePr>
        <p:xfrm>
          <a:off x="1260475" y="2420938"/>
          <a:ext cx="6550025" cy="4229100"/>
        </p:xfrm>
        <a:graphic>
          <a:graphicData uri="http://schemas.openxmlformats.org/presentationml/2006/ole">
            <mc:AlternateContent xmlns:mc="http://schemas.openxmlformats.org/markup-compatibility/2006">
              <mc:Choice xmlns:v="urn:schemas-microsoft-com:vml" Requires="v">
                <p:oleObj r:id="rId2" imgW="6863529" imgH="4431426" progId="">
                  <p:embed/>
                </p:oleObj>
              </mc:Choice>
              <mc:Fallback>
                <p:oleObj r:id="rId2" imgW="6863529" imgH="4431426" progId="">
                  <p:embed/>
                  <p:pic>
                    <p:nvPicPr>
                      <p:cNvPr id="422922" name="Object 10">
                        <a:extLst>
                          <a:ext uri="{FF2B5EF4-FFF2-40B4-BE49-F238E27FC236}">
                            <a16:creationId xmlns:a16="http://schemas.microsoft.com/office/drawing/2014/main" id="{2CB50276-131E-43D7-A8B5-FF141E82EE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420938"/>
                        <a:ext cx="6550025" cy="42291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2" name="Espace réservé du pied de page 2">
            <a:extLst>
              <a:ext uri="{FF2B5EF4-FFF2-40B4-BE49-F238E27FC236}">
                <a16:creationId xmlns:a16="http://schemas.microsoft.com/office/drawing/2014/main" id="{EBD290F4-51F4-4193-A6E4-C4076F164D0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10110874-4EC7-4E1A-BBB4-94A2FDF518DD}" type="slidenum">
              <a:rPr lang="fr-FR" altLang="fr-FR" sz="1200" smtClean="0"/>
              <a:pPr/>
              <a:t>42</a:t>
            </a:fld>
            <a:endParaRPr lang="fr-FR" altLang="fr-FR" sz="1200" dirty="0"/>
          </a:p>
        </p:txBody>
      </p:sp>
      <p:sp>
        <p:nvSpPr>
          <p:cNvPr id="51203" name="Text Box 4">
            <a:extLst>
              <a:ext uri="{FF2B5EF4-FFF2-40B4-BE49-F238E27FC236}">
                <a16:creationId xmlns:a16="http://schemas.microsoft.com/office/drawing/2014/main" id="{0BBED0BB-BB22-48DD-A28F-11EE4538EC15}"/>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(1/18)</a:t>
            </a:r>
            <a:endParaRPr lang="fr-FR" altLang="fr-FR" sz="2800" b="1">
              <a:solidFill>
                <a:srgbClr val="FF0000"/>
              </a:solidFill>
            </a:endParaRPr>
          </a:p>
        </p:txBody>
      </p:sp>
      <p:sp>
        <p:nvSpPr>
          <p:cNvPr id="51204" name="Text Box 5">
            <a:extLst>
              <a:ext uri="{FF2B5EF4-FFF2-40B4-BE49-F238E27FC236}">
                <a16:creationId xmlns:a16="http://schemas.microsoft.com/office/drawing/2014/main" id="{3BFAD10D-1923-4EED-B926-67300903FBE8}"/>
              </a:ext>
            </a:extLst>
          </p:cNvPr>
          <p:cNvSpPr txBox="1">
            <a:spLocks noChangeArrowheads="1"/>
          </p:cNvSpPr>
          <p:nvPr/>
        </p:nvSpPr>
        <p:spPr bwMode="auto">
          <a:xfrm>
            <a:off x="250825" y="1125538"/>
            <a:ext cx="8713788" cy="7016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On suppose le JDK "standard" installé et il nous faut il nous faut donc installer un </a:t>
            </a:r>
            <a:r>
              <a:rPr lang="fr-FR" altLang="fr-FR" b="1"/>
              <a:t>SDK Android</a:t>
            </a:r>
            <a:r>
              <a:rPr lang="fr-FR" altLang="fr-FR"/>
              <a:t>.</a:t>
            </a:r>
          </a:p>
        </p:txBody>
      </p:sp>
      <p:sp>
        <p:nvSpPr>
          <p:cNvPr id="51205" name="Text Box 6">
            <a:extLst>
              <a:ext uri="{FF2B5EF4-FFF2-40B4-BE49-F238E27FC236}">
                <a16:creationId xmlns:a16="http://schemas.microsoft.com/office/drawing/2014/main" id="{9542338D-4937-4441-96CB-1C4B74D6F169}"/>
              </a:ext>
            </a:extLst>
          </p:cNvPr>
          <p:cNvSpPr txBox="1">
            <a:spLocks noChangeArrowheads="1"/>
          </p:cNvSpPr>
          <p:nvPr/>
        </p:nvSpPr>
        <p:spPr bwMode="auto">
          <a:xfrm>
            <a:off x="250825" y="1844675"/>
            <a:ext cx="8569325"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Il peut être obtenu sur http://developer.android.com/sdk/index.html.</a:t>
            </a:r>
          </a:p>
        </p:txBody>
      </p:sp>
      <p:pic>
        <p:nvPicPr>
          <p:cNvPr id="422919" name="Picture 7">
            <a:extLst>
              <a:ext uri="{FF2B5EF4-FFF2-40B4-BE49-F238E27FC236}">
                <a16:creationId xmlns:a16="http://schemas.microsoft.com/office/drawing/2014/main" id="{36F4E19F-46D2-4210-8C8E-84F13DBA9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276475"/>
            <a:ext cx="5329237" cy="39957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22921" name="Picture 9">
            <a:extLst>
              <a:ext uri="{FF2B5EF4-FFF2-40B4-BE49-F238E27FC236}">
                <a16:creationId xmlns:a16="http://schemas.microsoft.com/office/drawing/2014/main" id="{DB2C1AC4-C8B2-44BC-83E3-163FF3438A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188" y="1628775"/>
            <a:ext cx="1439862" cy="5667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22924" name="Picture 12">
            <a:extLst>
              <a:ext uri="{FF2B5EF4-FFF2-40B4-BE49-F238E27FC236}">
                <a16:creationId xmlns:a16="http://schemas.microsoft.com/office/drawing/2014/main" id="{0B439AC7-51CA-4F53-B2DF-DC4A88066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2565400"/>
            <a:ext cx="5689600" cy="41703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22925" name="Text Box 13">
            <a:extLst>
              <a:ext uri="{FF2B5EF4-FFF2-40B4-BE49-F238E27FC236}">
                <a16:creationId xmlns:a16="http://schemas.microsoft.com/office/drawing/2014/main" id="{DE0FF9E1-BD68-4001-9B56-C00856D15D68}"/>
              </a:ext>
            </a:extLst>
          </p:cNvPr>
          <p:cNvSpPr txBox="1">
            <a:spLocks noChangeArrowheads="1"/>
          </p:cNvSpPr>
          <p:nvPr/>
        </p:nvSpPr>
        <p:spPr bwMode="auto">
          <a:xfrm>
            <a:off x="250825" y="4400550"/>
            <a:ext cx="2665413" cy="4064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2019: redirigé vers </a:t>
            </a:r>
            <a:r>
              <a:rPr lang="fr-BE" altLang="fr-FR">
                <a:sym typeface="Wingdings" panose="05000000000000000000" pitchFamily="2" charset="2"/>
              </a:rPr>
              <a:t></a:t>
            </a:r>
            <a:endParaRPr lang="fr-FR" altLang="fr-FR"/>
          </a:p>
        </p:txBody>
      </p:sp>
      <p:sp>
        <p:nvSpPr>
          <p:cNvPr id="422926" name="Text Box 14">
            <a:extLst>
              <a:ext uri="{FF2B5EF4-FFF2-40B4-BE49-F238E27FC236}">
                <a16:creationId xmlns:a16="http://schemas.microsoft.com/office/drawing/2014/main" id="{7A201E46-7279-4D06-8F79-AA5093FF550D}"/>
              </a:ext>
            </a:extLst>
          </p:cNvPr>
          <p:cNvSpPr txBox="1">
            <a:spLocks noChangeArrowheads="1"/>
          </p:cNvSpPr>
          <p:nvPr/>
        </p:nvSpPr>
        <p:spPr bwMode="auto">
          <a:xfrm>
            <a:off x="0" y="6381750"/>
            <a:ext cx="1116013" cy="3048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400">
                <a:hlinkClick r:id="" action="ppaction://noaction"/>
              </a:rPr>
              <a:t>Passons …</a:t>
            </a:r>
            <a:endParaRPr lang="fr-FR" altLang="fr-FR"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22921"/>
                                        </p:tgtEl>
                                        <p:attrNameLst>
                                          <p:attrName>style.visibility</p:attrName>
                                        </p:attrNameLst>
                                      </p:cBhvr>
                                      <p:to>
                                        <p:strVal val="visible"/>
                                      </p:to>
                                    </p:set>
                                    <p:animEffect transition="in" filter="dissolve">
                                      <p:cBhvr>
                                        <p:cTn id="7" dur="500"/>
                                        <p:tgtEl>
                                          <p:spTgt spid="422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22919"/>
                                        </p:tgtEl>
                                        <p:attrNameLst>
                                          <p:attrName>style.visibility</p:attrName>
                                        </p:attrNameLst>
                                      </p:cBhvr>
                                      <p:to>
                                        <p:strVal val="visible"/>
                                      </p:to>
                                    </p:set>
                                    <p:animEffect transition="in" filter="dissolve">
                                      <p:cBhvr>
                                        <p:cTn id="12" dur="500"/>
                                        <p:tgtEl>
                                          <p:spTgt spid="4229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22922"/>
                                        </p:tgtEl>
                                        <p:attrNameLst>
                                          <p:attrName>style.visibility</p:attrName>
                                        </p:attrNameLst>
                                      </p:cBhvr>
                                      <p:to>
                                        <p:strVal val="visible"/>
                                      </p:to>
                                    </p:set>
                                    <p:animEffect transition="in" filter="dissolve">
                                      <p:cBhvr>
                                        <p:cTn id="17" dur="500"/>
                                        <p:tgtEl>
                                          <p:spTgt spid="4229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22925"/>
                                        </p:tgtEl>
                                        <p:attrNameLst>
                                          <p:attrName>style.visibility</p:attrName>
                                        </p:attrNameLst>
                                      </p:cBhvr>
                                      <p:to>
                                        <p:strVal val="visible"/>
                                      </p:to>
                                    </p:set>
                                    <p:animEffect transition="in" filter="dissolve">
                                      <p:cBhvr>
                                        <p:cTn id="22" dur="500"/>
                                        <p:tgtEl>
                                          <p:spTgt spid="422925"/>
                                        </p:tgtEl>
                                      </p:cBhvr>
                                    </p:animEffect>
                                  </p:childTnLst>
                                </p:cTn>
                              </p:par>
                              <p:par>
                                <p:cTn id="23" presetID="9" presetClass="entr" presetSubtype="0" fill="hold" nodeType="withEffect">
                                  <p:stCondLst>
                                    <p:cond delay="0"/>
                                  </p:stCondLst>
                                  <p:childTnLst>
                                    <p:set>
                                      <p:cBhvr>
                                        <p:cTn id="24" dur="1" fill="hold">
                                          <p:stCondLst>
                                            <p:cond delay="0"/>
                                          </p:stCondLst>
                                        </p:cTn>
                                        <p:tgtEl>
                                          <p:spTgt spid="422924"/>
                                        </p:tgtEl>
                                        <p:attrNameLst>
                                          <p:attrName>style.visibility</p:attrName>
                                        </p:attrNameLst>
                                      </p:cBhvr>
                                      <p:to>
                                        <p:strVal val="visible"/>
                                      </p:to>
                                    </p:set>
                                    <p:animEffect transition="in" filter="dissolve">
                                      <p:cBhvr>
                                        <p:cTn id="25" dur="500"/>
                                        <p:tgtEl>
                                          <p:spTgt spid="42292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22926"/>
                                        </p:tgtEl>
                                        <p:attrNameLst>
                                          <p:attrName>style.visibility</p:attrName>
                                        </p:attrNameLst>
                                      </p:cBhvr>
                                      <p:to>
                                        <p:strVal val="visible"/>
                                      </p:to>
                                    </p:set>
                                    <p:animEffect transition="in" filter="dissolve">
                                      <p:cBhvr>
                                        <p:cTn id="30" dur="500"/>
                                        <p:tgtEl>
                                          <p:spTgt spid="4229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25" grpId="0" animBg="1"/>
      <p:bldP spid="4229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44" name="Object 4">
            <a:extLst>
              <a:ext uri="{FF2B5EF4-FFF2-40B4-BE49-F238E27FC236}">
                <a16:creationId xmlns:a16="http://schemas.microsoft.com/office/drawing/2014/main" id="{E41D0975-3998-44E1-8F5F-ABD7F76D03B0}"/>
              </a:ext>
            </a:extLst>
          </p:cNvPr>
          <p:cNvGraphicFramePr>
            <a:graphicFrameLocks noGrp="1" noChangeAspect="1"/>
          </p:cNvGraphicFramePr>
          <p:nvPr>
            <p:ph sz="half" idx="1"/>
          </p:nvPr>
        </p:nvGraphicFramePr>
        <p:xfrm>
          <a:off x="458788" y="2643188"/>
          <a:ext cx="4035425" cy="2439987"/>
        </p:xfrm>
        <a:graphic>
          <a:graphicData uri="http://schemas.openxmlformats.org/presentationml/2006/ole">
            <mc:AlternateContent xmlns:mc="http://schemas.openxmlformats.org/markup-compatibility/2006">
              <mc:Choice xmlns:v="urn:schemas-microsoft-com:vml" Requires="v">
                <p:oleObj r:id="rId2" imgW="6796478" imgH="4108364" progId="">
                  <p:embed/>
                </p:oleObj>
              </mc:Choice>
              <mc:Fallback>
                <p:oleObj r:id="rId2" imgW="6796478" imgH="4108364" progId="">
                  <p:embed/>
                  <p:pic>
                    <p:nvPicPr>
                      <p:cNvPr id="624644" name="Object 4">
                        <a:extLst>
                          <a:ext uri="{FF2B5EF4-FFF2-40B4-BE49-F238E27FC236}">
                            <a16:creationId xmlns:a16="http://schemas.microsoft.com/office/drawing/2014/main" id="{E41D0975-3998-44E1-8F5F-ABD7F76D03B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2643188"/>
                        <a:ext cx="4035425" cy="243998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46" name="Object 6">
            <a:extLst>
              <a:ext uri="{FF2B5EF4-FFF2-40B4-BE49-F238E27FC236}">
                <a16:creationId xmlns:a16="http://schemas.microsoft.com/office/drawing/2014/main" id="{334A88FE-7529-4F72-89B0-117D85DE81D0}"/>
              </a:ext>
            </a:extLst>
          </p:cNvPr>
          <p:cNvGraphicFramePr>
            <a:graphicFrameLocks noGrp="1" noChangeAspect="1"/>
          </p:cNvGraphicFramePr>
          <p:nvPr>
            <p:ph sz="half" idx="2"/>
          </p:nvPr>
        </p:nvGraphicFramePr>
        <p:xfrm>
          <a:off x="323850" y="1196975"/>
          <a:ext cx="8569325" cy="4527550"/>
        </p:xfrm>
        <a:graphic>
          <a:graphicData uri="http://schemas.openxmlformats.org/presentationml/2006/ole">
            <mc:AlternateContent xmlns:mc="http://schemas.openxmlformats.org/markup-compatibility/2006">
              <mc:Choice xmlns:v="urn:schemas-microsoft-com:vml" Requires="v">
                <p:oleObj r:id="rId4" imgW="6747714" imgH="3565865" progId="">
                  <p:embed/>
                </p:oleObj>
              </mc:Choice>
              <mc:Fallback>
                <p:oleObj r:id="rId4" imgW="6747714" imgH="3565865" progId="">
                  <p:embed/>
                  <p:pic>
                    <p:nvPicPr>
                      <p:cNvPr id="624646" name="Object 6">
                        <a:extLst>
                          <a:ext uri="{FF2B5EF4-FFF2-40B4-BE49-F238E27FC236}">
                            <a16:creationId xmlns:a16="http://schemas.microsoft.com/office/drawing/2014/main" id="{334A88FE-7529-4F72-89B0-117D85DE81D0}"/>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196975"/>
                        <a:ext cx="8569325" cy="45275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26" name="Espace réservé du pied de page 4">
            <a:extLst>
              <a:ext uri="{FF2B5EF4-FFF2-40B4-BE49-F238E27FC236}">
                <a16:creationId xmlns:a16="http://schemas.microsoft.com/office/drawing/2014/main" id="{8F938AB7-FA92-4A93-9E6A-44A4C3D4779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3E0F9D06-DECD-445A-A987-61178C38750A}" type="slidenum">
              <a:rPr lang="fr-FR" altLang="fr-FR" sz="1200" smtClean="0"/>
              <a:pPr/>
              <a:t>43</a:t>
            </a:fld>
            <a:endParaRPr lang="fr-FR" altLang="fr-FR" sz="1200" dirty="0"/>
          </a:p>
        </p:txBody>
      </p:sp>
      <p:sp>
        <p:nvSpPr>
          <p:cNvPr id="624649" name="Oval 9">
            <a:extLst>
              <a:ext uri="{FF2B5EF4-FFF2-40B4-BE49-F238E27FC236}">
                <a16:creationId xmlns:a16="http://schemas.microsoft.com/office/drawing/2014/main" id="{EFDCEF3D-ADA8-40B5-A8BB-5F0BDA5ED55F}"/>
              </a:ext>
            </a:extLst>
          </p:cNvPr>
          <p:cNvSpPr>
            <a:spLocks noChangeArrowheads="1"/>
          </p:cNvSpPr>
          <p:nvPr/>
        </p:nvSpPr>
        <p:spPr bwMode="auto">
          <a:xfrm>
            <a:off x="2124075" y="2276475"/>
            <a:ext cx="4752975" cy="431800"/>
          </a:xfrm>
          <a:prstGeom prst="ellipse">
            <a:avLst/>
          </a:prstGeom>
          <a:noFill/>
          <a:ln w="38100" algn="ctr">
            <a:solidFill>
              <a:srgbClr val="0000FF"/>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52230" name="Text Box 10">
            <a:extLst>
              <a:ext uri="{FF2B5EF4-FFF2-40B4-BE49-F238E27FC236}">
                <a16:creationId xmlns:a16="http://schemas.microsoft.com/office/drawing/2014/main" id="{2AE19C23-B0B2-45B4-ABB8-B1C8BC347161}"/>
              </a:ext>
            </a:extLst>
          </p:cNvPr>
          <p:cNvSpPr txBox="1">
            <a:spLocks noChangeArrowheads="1"/>
          </p:cNvSpPr>
          <p:nvPr/>
        </p:nvSpPr>
        <p:spPr bwMode="auto">
          <a:xfrm>
            <a:off x="1150938" y="317500"/>
            <a:ext cx="7993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(2/18)</a:t>
            </a:r>
            <a:endParaRPr lang="fr-FR" altLang="fr-FR" sz="2800" b="1">
              <a:solidFill>
                <a:srgbClr val="FF0000"/>
              </a:solidFill>
            </a:endParaRPr>
          </a:p>
        </p:txBody>
      </p:sp>
      <p:sp>
        <p:nvSpPr>
          <p:cNvPr id="624651" name="Oval 11">
            <a:extLst>
              <a:ext uri="{FF2B5EF4-FFF2-40B4-BE49-F238E27FC236}">
                <a16:creationId xmlns:a16="http://schemas.microsoft.com/office/drawing/2014/main" id="{0869E405-9CE0-4219-8357-88066F18E4C1}"/>
              </a:ext>
            </a:extLst>
          </p:cNvPr>
          <p:cNvSpPr>
            <a:spLocks noChangeArrowheads="1"/>
          </p:cNvSpPr>
          <p:nvPr/>
        </p:nvSpPr>
        <p:spPr bwMode="auto">
          <a:xfrm>
            <a:off x="2051050" y="5589588"/>
            <a:ext cx="5473700" cy="431800"/>
          </a:xfrm>
          <a:prstGeom prst="ellipse">
            <a:avLst/>
          </a:prstGeom>
          <a:noFill/>
          <a:ln w="38100" algn="ctr">
            <a:solidFill>
              <a:srgbClr val="0000FF"/>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52232" name="Line 12">
            <a:extLst>
              <a:ext uri="{FF2B5EF4-FFF2-40B4-BE49-F238E27FC236}">
                <a16:creationId xmlns:a16="http://schemas.microsoft.com/office/drawing/2014/main" id="{25912370-F589-4089-8235-1D7020C8B26E}"/>
              </a:ext>
            </a:extLst>
          </p:cNvPr>
          <p:cNvSpPr>
            <a:spLocks noChangeShapeType="1"/>
          </p:cNvSpPr>
          <p:nvPr/>
        </p:nvSpPr>
        <p:spPr bwMode="auto">
          <a:xfrm flipH="1">
            <a:off x="2484438" y="2708275"/>
            <a:ext cx="1727200" cy="2592388"/>
          </a:xfrm>
          <a:prstGeom prst="line">
            <a:avLst/>
          </a:prstGeom>
          <a:noFill/>
          <a:ln w="381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8" fill="hold" nodeType="withEffect">
                                  <p:stCondLst>
                                    <p:cond delay="0"/>
                                  </p:stCondLst>
                                  <p:childTnLst>
                                    <p:set>
                                      <p:cBhvr>
                                        <p:cTn id="6" dur="1" fill="hold">
                                          <p:stCondLst>
                                            <p:cond delay="0"/>
                                          </p:stCondLst>
                                        </p:cTn>
                                        <p:tgtEl>
                                          <p:spTgt spid="624646"/>
                                        </p:tgtEl>
                                        <p:attrNameLst>
                                          <p:attrName>style.visibility</p:attrName>
                                        </p:attrNameLst>
                                      </p:cBhvr>
                                      <p:to>
                                        <p:strVal val="visible"/>
                                      </p:to>
                                    </p:set>
                                    <p:animEffect transition="in" filter="wheel(8)">
                                      <p:cBhvr>
                                        <p:cTn id="7" dur="500"/>
                                        <p:tgtEl>
                                          <p:spTgt spid="6246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624644"/>
                                        </p:tgtEl>
                                        <p:attrNameLst>
                                          <p:attrName>style.visibility</p:attrName>
                                        </p:attrNameLst>
                                      </p:cBhvr>
                                      <p:to>
                                        <p:strVal val="visible"/>
                                      </p:to>
                                    </p:set>
                                    <p:animEffect transition="in" filter="diamond(out)">
                                      <p:cBhvr>
                                        <p:cTn id="12" dur="500"/>
                                        <p:tgtEl>
                                          <p:spTgt spid="624644"/>
                                        </p:tgtEl>
                                      </p:cBhvr>
                                    </p:animEffect>
                                  </p:childTnLst>
                                </p:cTn>
                              </p:par>
                              <p:par>
                                <p:cTn id="13" presetID="39" presetClass="entr" presetSubtype="0" accel="100000" fill="hold" nodeType="withEffect">
                                  <p:stCondLst>
                                    <p:cond delay="0"/>
                                  </p:stCondLst>
                                  <p:childTnLst>
                                    <p:set>
                                      <p:cBhvr>
                                        <p:cTn id="14" dur="1" fill="hold">
                                          <p:stCondLst>
                                            <p:cond delay="0"/>
                                          </p:stCondLst>
                                        </p:cTn>
                                        <p:tgtEl>
                                          <p:spTgt spid="624649"/>
                                        </p:tgtEl>
                                        <p:attrNameLst>
                                          <p:attrName>style.visibility</p:attrName>
                                        </p:attrNameLst>
                                      </p:cBhvr>
                                      <p:to>
                                        <p:strVal val="visible"/>
                                      </p:to>
                                    </p:set>
                                    <p:anim calcmode="lin" valueType="num">
                                      <p:cBhvr>
                                        <p:cTn id="15" dur="500" fill="hold"/>
                                        <p:tgtEl>
                                          <p:spTgt spid="624649"/>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624649"/>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624649"/>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624649"/>
                                        </p:tgtEl>
                                        <p:attrNameLst>
                                          <p:attrName>ppt_y</p:attrName>
                                        </p:attrNameLst>
                                      </p:cBhvr>
                                      <p:tavLst>
                                        <p:tav tm="0">
                                          <p:val>
                                            <p:strVal val="#ppt_y"/>
                                          </p:val>
                                        </p:tav>
                                        <p:tav tm="100000">
                                          <p:val>
                                            <p:strVal val="#ppt_y"/>
                                          </p:val>
                                        </p:tav>
                                      </p:tavLst>
                                    </p:anim>
                                  </p:childTnLst>
                                </p:cTn>
                              </p:par>
                              <p:par>
                                <p:cTn id="19" presetID="39" presetClass="entr" presetSubtype="0" accel="100000" fill="hold" nodeType="withEffect">
                                  <p:stCondLst>
                                    <p:cond delay="0"/>
                                  </p:stCondLst>
                                  <p:childTnLst>
                                    <p:set>
                                      <p:cBhvr>
                                        <p:cTn id="20" dur="1" fill="hold">
                                          <p:stCondLst>
                                            <p:cond delay="0"/>
                                          </p:stCondLst>
                                        </p:cTn>
                                        <p:tgtEl>
                                          <p:spTgt spid="624651"/>
                                        </p:tgtEl>
                                        <p:attrNameLst>
                                          <p:attrName>style.visibility</p:attrName>
                                        </p:attrNameLst>
                                      </p:cBhvr>
                                      <p:to>
                                        <p:strVal val="visible"/>
                                      </p:to>
                                    </p:set>
                                    <p:anim calcmode="lin" valueType="num">
                                      <p:cBhvr>
                                        <p:cTn id="21" dur="500" fill="hold"/>
                                        <p:tgtEl>
                                          <p:spTgt spid="624651"/>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624651"/>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624651"/>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6246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u pied de page 2">
            <a:extLst>
              <a:ext uri="{FF2B5EF4-FFF2-40B4-BE49-F238E27FC236}">
                <a16:creationId xmlns:a16="http://schemas.microsoft.com/office/drawing/2014/main" id="{148B9226-5883-4186-B76B-472B1EE1CAF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A7DB5243-48C1-47CB-BA66-8C102C1DBC0E}" type="slidenum">
              <a:rPr lang="fr-FR" altLang="fr-FR" sz="1200" smtClean="0"/>
              <a:pPr/>
              <a:t>44</a:t>
            </a:fld>
            <a:endParaRPr lang="fr-FR" altLang="fr-FR" sz="1200" dirty="0"/>
          </a:p>
        </p:txBody>
      </p:sp>
      <p:sp>
        <p:nvSpPr>
          <p:cNvPr id="53251" name="Text Box 9">
            <a:extLst>
              <a:ext uri="{FF2B5EF4-FFF2-40B4-BE49-F238E27FC236}">
                <a16:creationId xmlns:a16="http://schemas.microsoft.com/office/drawing/2014/main" id="{BB78E31D-D7B2-40AD-A16E-24D166304B6B}"/>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(3/18)</a:t>
            </a:r>
            <a:endParaRPr lang="fr-FR" altLang="fr-FR" sz="2800" b="1">
              <a:solidFill>
                <a:srgbClr val="FF0000"/>
              </a:solidFill>
            </a:endParaRPr>
          </a:p>
        </p:txBody>
      </p:sp>
      <p:pic>
        <p:nvPicPr>
          <p:cNvPr id="423954" name="Picture 18">
            <a:extLst>
              <a:ext uri="{FF2B5EF4-FFF2-40B4-BE49-F238E27FC236}">
                <a16:creationId xmlns:a16="http://schemas.microsoft.com/office/drawing/2014/main" id="{F5DAE9CC-97F7-4603-9A61-36068A2B1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863600"/>
            <a:ext cx="7272338" cy="5805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3253" name="Text Box 19">
            <a:extLst>
              <a:ext uri="{FF2B5EF4-FFF2-40B4-BE49-F238E27FC236}">
                <a16:creationId xmlns:a16="http://schemas.microsoft.com/office/drawing/2014/main" id="{F8A52DF2-817D-405E-A88C-789932DAE9E8}"/>
              </a:ext>
            </a:extLst>
          </p:cNvPr>
          <p:cNvSpPr txBox="1">
            <a:spLocks noChangeArrowheads="1"/>
          </p:cNvSpPr>
          <p:nvPr/>
        </p:nvSpPr>
        <p:spPr bwMode="auto">
          <a:xfrm>
            <a:off x="250825" y="3933825"/>
            <a:ext cx="5834063" cy="406400"/>
          </a:xfrm>
          <a:prstGeom prst="rect">
            <a:avLst/>
          </a:prstGeom>
          <a:solidFill>
            <a:schemeClr val="bg1"/>
          </a:solidFill>
          <a:ln w="9525" algn="ctr">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i="1" dirty="0"/>
              <a:t>7/2023</a:t>
            </a:r>
            <a:r>
              <a:rPr lang="fr-FR" altLang="fr-FR" dirty="0"/>
              <a:t>: android-studio-ide-193.6514223-windows.exe</a:t>
            </a:r>
          </a:p>
        </p:txBody>
      </p:sp>
      <p:sp>
        <p:nvSpPr>
          <p:cNvPr id="53254" name="Line 20">
            <a:extLst>
              <a:ext uri="{FF2B5EF4-FFF2-40B4-BE49-F238E27FC236}">
                <a16:creationId xmlns:a16="http://schemas.microsoft.com/office/drawing/2014/main" id="{CC670FB6-EB7D-411E-8D59-38010C294BB7}"/>
              </a:ext>
            </a:extLst>
          </p:cNvPr>
          <p:cNvSpPr>
            <a:spLocks noChangeShapeType="1"/>
          </p:cNvSpPr>
          <p:nvPr/>
        </p:nvSpPr>
        <p:spPr bwMode="auto">
          <a:xfrm flipH="1">
            <a:off x="611188" y="2781300"/>
            <a:ext cx="3529012" cy="11525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423954"/>
                                        </p:tgtEl>
                                        <p:attrNameLst>
                                          <p:attrName>style.visibility</p:attrName>
                                        </p:attrNameLst>
                                      </p:cBhvr>
                                      <p:to>
                                        <p:strVal val="visible"/>
                                      </p:to>
                                    </p:set>
                                    <p:animEffect transition="in" filter="diamond(out)">
                                      <p:cBhvr>
                                        <p:cTn id="7" dur="500"/>
                                        <p:tgtEl>
                                          <p:spTgt spid="423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u pied de page 3">
            <a:extLst>
              <a:ext uri="{FF2B5EF4-FFF2-40B4-BE49-F238E27FC236}">
                <a16:creationId xmlns:a16="http://schemas.microsoft.com/office/drawing/2014/main" id="{39625B34-4074-49C2-B3DF-5AE7C6E3DCA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2A2CDD6-D7CF-4A5D-A12C-E90B04D3DD36}" type="slidenum">
              <a:rPr lang="fr-FR" altLang="fr-FR" sz="1200" smtClean="0"/>
              <a:pPr/>
              <a:t>45</a:t>
            </a:fld>
            <a:endParaRPr lang="fr-FR" altLang="fr-FR" sz="1200" dirty="0"/>
          </a:p>
        </p:txBody>
      </p:sp>
      <p:pic>
        <p:nvPicPr>
          <p:cNvPr id="54275" name="Picture 4">
            <a:extLst>
              <a:ext uri="{FF2B5EF4-FFF2-40B4-BE49-F238E27FC236}">
                <a16:creationId xmlns:a16="http://schemas.microsoft.com/office/drawing/2014/main" id="{468CDB27-A125-48E3-87F3-F6AD0C084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96975"/>
            <a:ext cx="74168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5">
            <a:extLst>
              <a:ext uri="{FF2B5EF4-FFF2-40B4-BE49-F238E27FC236}">
                <a16:creationId xmlns:a16="http://schemas.microsoft.com/office/drawing/2014/main" id="{22BEEEC2-B433-40EF-9421-21498E422E71}"/>
              </a:ext>
            </a:extLst>
          </p:cNvPr>
          <p:cNvSpPr txBox="1">
            <a:spLocks noChangeArrowheads="1"/>
          </p:cNvSpPr>
          <p:nvPr/>
        </p:nvSpPr>
        <p:spPr bwMode="auto">
          <a:xfrm>
            <a:off x="179388" y="1268413"/>
            <a:ext cx="863600"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Bref:</a:t>
            </a:r>
            <a:endParaRPr lang="fr-FR" alt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ce réservé du pied de page 3">
            <a:extLst>
              <a:ext uri="{FF2B5EF4-FFF2-40B4-BE49-F238E27FC236}">
                <a16:creationId xmlns:a16="http://schemas.microsoft.com/office/drawing/2014/main" id="{25E2A463-B9F5-4542-9FC6-3EB8E88C1F5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0D76766-FAB2-4795-8E0F-C25ED14A5791}" type="slidenum">
              <a:rPr lang="fr-FR" altLang="fr-FR" sz="1200" smtClean="0"/>
              <a:pPr/>
              <a:t>46</a:t>
            </a:fld>
            <a:endParaRPr lang="fr-FR" altLang="fr-FR" sz="1200" dirty="0"/>
          </a:p>
        </p:txBody>
      </p:sp>
      <p:sp>
        <p:nvSpPr>
          <p:cNvPr id="650244" name="Text Box 4">
            <a:extLst>
              <a:ext uri="{FF2B5EF4-FFF2-40B4-BE49-F238E27FC236}">
                <a16:creationId xmlns:a16="http://schemas.microsoft.com/office/drawing/2014/main" id="{CB9A7F65-4905-4994-99A6-BD6A3EED22E7}"/>
              </a:ext>
            </a:extLst>
          </p:cNvPr>
          <p:cNvSpPr txBox="1">
            <a:spLocks noChangeArrowheads="1"/>
          </p:cNvSpPr>
          <p:nvPr/>
        </p:nvSpPr>
        <p:spPr bwMode="auto">
          <a:xfrm>
            <a:off x="34925" y="1087438"/>
            <a:ext cx="8713788"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Le programme d'installation recherche le JDK de la version 1.8 :</a:t>
            </a:r>
          </a:p>
        </p:txBody>
      </p:sp>
      <p:sp>
        <p:nvSpPr>
          <p:cNvPr id="55300" name="Text Box 5">
            <a:extLst>
              <a:ext uri="{FF2B5EF4-FFF2-40B4-BE49-F238E27FC236}">
                <a16:creationId xmlns:a16="http://schemas.microsoft.com/office/drawing/2014/main" id="{6CC2D1FC-DD7B-4DB9-A9A9-6CE9325E6BB0}"/>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(4/18)</a:t>
            </a:r>
            <a:endParaRPr lang="fr-FR" altLang="fr-FR" sz="2800" b="1">
              <a:solidFill>
                <a:srgbClr val="FF0000"/>
              </a:solidFill>
            </a:endParaRPr>
          </a:p>
        </p:txBody>
      </p:sp>
      <p:pic>
        <p:nvPicPr>
          <p:cNvPr id="55301" name="Picture 6">
            <a:extLst>
              <a:ext uri="{FF2B5EF4-FFF2-40B4-BE49-F238E27FC236}">
                <a16:creationId xmlns:a16="http://schemas.microsoft.com/office/drawing/2014/main" id="{632B1B0E-6AAE-419C-8225-7B011B59E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557338"/>
            <a:ext cx="741680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0247" name="Picture 7">
            <a:extLst>
              <a:ext uri="{FF2B5EF4-FFF2-40B4-BE49-F238E27FC236}">
                <a16:creationId xmlns:a16="http://schemas.microsoft.com/office/drawing/2014/main" id="{1D495812-8CFD-4593-8D8C-A4A1C1792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588" y="1628775"/>
            <a:ext cx="4316412"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8">
            <a:extLst>
              <a:ext uri="{FF2B5EF4-FFF2-40B4-BE49-F238E27FC236}">
                <a16:creationId xmlns:a16="http://schemas.microsoft.com/office/drawing/2014/main" id="{56D5780B-D8F3-49F6-9E26-1580E8DE0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429000"/>
            <a:ext cx="4392612"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4" name="Picture 9">
            <a:extLst>
              <a:ext uri="{FF2B5EF4-FFF2-40B4-BE49-F238E27FC236}">
                <a16:creationId xmlns:a16="http://schemas.microsoft.com/office/drawing/2014/main" id="{E14993C6-AAD6-47AB-A88F-055809EDA6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5084763"/>
            <a:ext cx="19431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50244"/>
                                        </p:tgtEl>
                                        <p:attrNameLst>
                                          <p:attrName>style.visibility</p:attrName>
                                        </p:attrNameLst>
                                      </p:cBhvr>
                                      <p:to>
                                        <p:strVal val="visible"/>
                                      </p:to>
                                    </p:set>
                                    <p:animEffect transition="in" filter="dissolve">
                                      <p:cBhvr>
                                        <p:cTn id="7" dur="500"/>
                                        <p:tgtEl>
                                          <p:spTgt spid="65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0247"/>
                                        </p:tgtEl>
                                        <p:attrNameLst>
                                          <p:attrName>style.visibility</p:attrName>
                                        </p:attrNameLst>
                                      </p:cBhvr>
                                      <p:to>
                                        <p:strVal val="visible"/>
                                      </p:to>
                                    </p:set>
                                    <p:animEffect transition="in" filter="dissolve">
                                      <p:cBhvr>
                                        <p:cTn id="12" dur="500"/>
                                        <p:tgtEl>
                                          <p:spTgt spid="65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u pied de page 3">
            <a:extLst>
              <a:ext uri="{FF2B5EF4-FFF2-40B4-BE49-F238E27FC236}">
                <a16:creationId xmlns:a16="http://schemas.microsoft.com/office/drawing/2014/main" id="{F499B924-3E6F-4E6A-A9F2-AE1AEED34A8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5C96DC1A-EB63-4CAD-8AFB-EA36426B74E2}" type="slidenum">
              <a:rPr lang="fr-FR" altLang="fr-FR" sz="1200" smtClean="0"/>
              <a:pPr/>
              <a:t>47</a:t>
            </a:fld>
            <a:endParaRPr lang="fr-FR" altLang="fr-FR" sz="1200" dirty="0"/>
          </a:p>
        </p:txBody>
      </p:sp>
      <p:pic>
        <p:nvPicPr>
          <p:cNvPr id="651269" name="Picture 5">
            <a:extLst>
              <a:ext uri="{FF2B5EF4-FFF2-40B4-BE49-F238E27FC236}">
                <a16:creationId xmlns:a16="http://schemas.microsoft.com/office/drawing/2014/main" id="{CA06EFD3-A608-4DAC-B4AA-9D652217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41438"/>
            <a:ext cx="5472113" cy="4233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1268" name="Picture 4">
            <a:extLst>
              <a:ext uri="{FF2B5EF4-FFF2-40B4-BE49-F238E27FC236}">
                <a16:creationId xmlns:a16="http://schemas.microsoft.com/office/drawing/2014/main" id="{62813684-5117-4B88-8E5C-21329CE61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2060575"/>
            <a:ext cx="5400675" cy="4214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6325" name="Text Box 6">
            <a:extLst>
              <a:ext uri="{FF2B5EF4-FFF2-40B4-BE49-F238E27FC236}">
                <a16:creationId xmlns:a16="http://schemas.microsoft.com/office/drawing/2014/main" id="{813A3BFC-FAF7-4EB7-8138-E9F5A9ECB4B1}"/>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(5/18)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51269"/>
                                        </p:tgtEl>
                                        <p:attrNameLst>
                                          <p:attrName>style.visibility</p:attrName>
                                        </p:attrNameLst>
                                      </p:cBhvr>
                                      <p:to>
                                        <p:strVal val="visible"/>
                                      </p:to>
                                    </p:set>
                                    <p:animEffect transition="in" filter="diamond(out)">
                                      <p:cBhvr>
                                        <p:cTn id="7" dur="500"/>
                                        <p:tgtEl>
                                          <p:spTgt spid="65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651268"/>
                                        </p:tgtEl>
                                        <p:attrNameLst>
                                          <p:attrName>style.visibility</p:attrName>
                                        </p:attrNameLst>
                                      </p:cBhvr>
                                      <p:to>
                                        <p:strVal val="visible"/>
                                      </p:to>
                                    </p:set>
                                    <p:animEffect transition="in" filter="diamond(out)">
                                      <p:cBhvr>
                                        <p:cTn id="12" dur="500"/>
                                        <p:tgtEl>
                                          <p:spTgt spid="65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u pied de page 3">
            <a:extLst>
              <a:ext uri="{FF2B5EF4-FFF2-40B4-BE49-F238E27FC236}">
                <a16:creationId xmlns:a16="http://schemas.microsoft.com/office/drawing/2014/main" id="{CA7C2827-DC73-4EA5-8185-FC6795DC04D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3DEC738A-CAD3-495C-85CC-B32F397D65B7}" type="slidenum">
              <a:rPr lang="fr-FR" altLang="fr-FR" sz="1200" smtClean="0"/>
              <a:pPr/>
              <a:t>48</a:t>
            </a:fld>
            <a:endParaRPr lang="fr-FR" altLang="fr-FR" sz="1200" dirty="0"/>
          </a:p>
        </p:txBody>
      </p:sp>
      <p:pic>
        <p:nvPicPr>
          <p:cNvPr id="652292" name="Picture 4">
            <a:extLst>
              <a:ext uri="{FF2B5EF4-FFF2-40B4-BE49-F238E27FC236}">
                <a16:creationId xmlns:a16="http://schemas.microsoft.com/office/drawing/2014/main" id="{3078F6CF-ACAD-4A97-8414-6387F34B7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09675"/>
            <a:ext cx="5400675" cy="4164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2293" name="Picture 5">
            <a:extLst>
              <a:ext uri="{FF2B5EF4-FFF2-40B4-BE49-F238E27FC236}">
                <a16:creationId xmlns:a16="http://schemas.microsoft.com/office/drawing/2014/main" id="{A3C73597-D4AF-4953-A8AA-F85AE6380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788" y="2060575"/>
            <a:ext cx="5656262" cy="4408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7349" name="Text Box 6">
            <a:extLst>
              <a:ext uri="{FF2B5EF4-FFF2-40B4-BE49-F238E27FC236}">
                <a16:creationId xmlns:a16="http://schemas.microsoft.com/office/drawing/2014/main" id="{7A9C7295-7E97-4C08-B6FB-6C6462923448}"/>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(6/18)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52292"/>
                                        </p:tgtEl>
                                        <p:attrNameLst>
                                          <p:attrName>style.visibility</p:attrName>
                                        </p:attrNameLst>
                                      </p:cBhvr>
                                      <p:to>
                                        <p:strVal val="visible"/>
                                      </p:to>
                                    </p:set>
                                    <p:animEffect transition="in" filter="diamond(out)">
                                      <p:cBhvr>
                                        <p:cTn id="7" dur="500"/>
                                        <p:tgtEl>
                                          <p:spTgt spid="652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652293"/>
                                        </p:tgtEl>
                                        <p:attrNameLst>
                                          <p:attrName>style.visibility</p:attrName>
                                        </p:attrNameLst>
                                      </p:cBhvr>
                                      <p:to>
                                        <p:strVal val="visible"/>
                                      </p:to>
                                    </p:set>
                                    <p:animEffect transition="in" filter="diamond(out)">
                                      <p:cBhvr>
                                        <p:cTn id="12" dur="500"/>
                                        <p:tgtEl>
                                          <p:spTgt spid="65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u pied de page 3">
            <a:extLst>
              <a:ext uri="{FF2B5EF4-FFF2-40B4-BE49-F238E27FC236}">
                <a16:creationId xmlns:a16="http://schemas.microsoft.com/office/drawing/2014/main" id="{0DC64503-C8DF-425B-8468-CD67F91057A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738FB2D7-34DE-4611-951E-46480968C2F1}" type="slidenum">
              <a:rPr lang="fr-FR" altLang="fr-FR" sz="1200" smtClean="0"/>
              <a:pPr/>
              <a:t>49</a:t>
            </a:fld>
            <a:endParaRPr lang="fr-FR" altLang="fr-FR" sz="1200" dirty="0"/>
          </a:p>
        </p:txBody>
      </p:sp>
      <p:sp>
        <p:nvSpPr>
          <p:cNvPr id="58371" name="Text Box 4">
            <a:extLst>
              <a:ext uri="{FF2B5EF4-FFF2-40B4-BE49-F238E27FC236}">
                <a16:creationId xmlns:a16="http://schemas.microsoft.com/office/drawing/2014/main" id="{F2A8C49A-0C64-4AAD-A852-B994019872C9}"/>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(7/18)</a:t>
            </a:r>
            <a:endParaRPr lang="fr-FR" altLang="fr-FR" sz="2800" b="1">
              <a:solidFill>
                <a:srgbClr val="FF0000"/>
              </a:solidFill>
            </a:endParaRPr>
          </a:p>
        </p:txBody>
      </p:sp>
      <p:pic>
        <p:nvPicPr>
          <p:cNvPr id="654341" name="Picture 5">
            <a:extLst>
              <a:ext uri="{FF2B5EF4-FFF2-40B4-BE49-F238E27FC236}">
                <a16:creationId xmlns:a16="http://schemas.microsoft.com/office/drawing/2014/main" id="{A0E052EC-8CA6-4CED-83B6-2300F3095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68413"/>
            <a:ext cx="5472113" cy="42354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4342" name="Picture 6">
            <a:extLst>
              <a:ext uri="{FF2B5EF4-FFF2-40B4-BE49-F238E27FC236}">
                <a16:creationId xmlns:a16="http://schemas.microsoft.com/office/drawing/2014/main" id="{19223395-92DF-43AE-BFBF-04A0E7AF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341438"/>
            <a:ext cx="6621463" cy="49942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4343" name="Picture 7">
            <a:extLst>
              <a:ext uri="{FF2B5EF4-FFF2-40B4-BE49-F238E27FC236}">
                <a16:creationId xmlns:a16="http://schemas.microsoft.com/office/drawing/2014/main" id="{768A45C8-07EA-40E0-A746-191286D0F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682750"/>
            <a:ext cx="6553200" cy="49196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54341"/>
                                        </p:tgtEl>
                                        <p:attrNameLst>
                                          <p:attrName>style.visibility</p:attrName>
                                        </p:attrNameLst>
                                      </p:cBhvr>
                                      <p:to>
                                        <p:strVal val="visible"/>
                                      </p:to>
                                    </p:set>
                                    <p:animEffect transition="in" filter="diamond(out)">
                                      <p:cBhvr>
                                        <p:cTn id="7" dur="500"/>
                                        <p:tgtEl>
                                          <p:spTgt spid="6543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654342"/>
                                        </p:tgtEl>
                                        <p:attrNameLst>
                                          <p:attrName>style.visibility</p:attrName>
                                        </p:attrNameLst>
                                      </p:cBhvr>
                                      <p:to>
                                        <p:strVal val="visible"/>
                                      </p:to>
                                    </p:set>
                                    <p:animEffect transition="in" filter="diamond(out)">
                                      <p:cBhvr>
                                        <p:cTn id="12" dur="500"/>
                                        <p:tgtEl>
                                          <p:spTgt spid="6543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32" fill="hold" nodeType="clickEffect">
                                  <p:stCondLst>
                                    <p:cond delay="0"/>
                                  </p:stCondLst>
                                  <p:childTnLst>
                                    <p:set>
                                      <p:cBhvr>
                                        <p:cTn id="16" dur="1" fill="hold">
                                          <p:stCondLst>
                                            <p:cond delay="0"/>
                                          </p:stCondLst>
                                        </p:cTn>
                                        <p:tgtEl>
                                          <p:spTgt spid="654343"/>
                                        </p:tgtEl>
                                        <p:attrNameLst>
                                          <p:attrName>style.visibility</p:attrName>
                                        </p:attrNameLst>
                                      </p:cBhvr>
                                      <p:to>
                                        <p:strVal val="visible"/>
                                      </p:to>
                                    </p:set>
                                    <p:animEffect transition="in" filter="diamond(out)">
                                      <p:cBhvr>
                                        <p:cTn id="17" dur="500"/>
                                        <p:tgtEl>
                                          <p:spTgt spid="65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pied de page 2">
            <a:extLst>
              <a:ext uri="{FF2B5EF4-FFF2-40B4-BE49-F238E27FC236}">
                <a16:creationId xmlns:a16="http://schemas.microsoft.com/office/drawing/2014/main" id="{FF780837-AB39-4A71-9187-3939CD54CE71}"/>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418C93F7-4EB0-4D31-97C3-49C9A301ED1E}" type="slidenum">
              <a:rPr lang="fr-FR" altLang="fr-FR" sz="1200" smtClean="0"/>
              <a:pPr/>
              <a:t>5</a:t>
            </a:fld>
            <a:endParaRPr lang="fr-FR" altLang="fr-FR" sz="1200" dirty="0"/>
          </a:p>
        </p:txBody>
      </p:sp>
      <p:sp>
        <p:nvSpPr>
          <p:cNvPr id="414725" name="Text Box 5">
            <a:extLst>
              <a:ext uri="{FF2B5EF4-FFF2-40B4-BE49-F238E27FC236}">
                <a16:creationId xmlns:a16="http://schemas.microsoft.com/office/drawing/2014/main" id="{94D7F29B-7F20-4274-B105-72EECB1F56AF}"/>
              </a:ext>
            </a:extLst>
          </p:cNvPr>
          <p:cNvSpPr txBox="1">
            <a:spLocks noChangeArrowheads="1"/>
          </p:cNvSpPr>
          <p:nvPr/>
        </p:nvSpPr>
        <p:spPr bwMode="auto">
          <a:xfrm>
            <a:off x="1511300" y="1125538"/>
            <a:ext cx="7632700" cy="10064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dirty="0"/>
              <a:t>Le personnage nommé </a:t>
            </a:r>
            <a:r>
              <a:rPr lang="fr-FR" altLang="fr-FR" b="1" dirty="0" err="1"/>
              <a:t>Bugdroid</a:t>
            </a:r>
            <a:r>
              <a:rPr lang="fr-FR" altLang="fr-FR" dirty="0"/>
              <a:t> est le petit robot vert utilisé par Google pour présenter Android - il est resté le symbole d'Android, à l'instar de Duke pour le Java standard :</a:t>
            </a:r>
          </a:p>
        </p:txBody>
      </p:sp>
      <p:pic>
        <p:nvPicPr>
          <p:cNvPr id="414730" name="Picture 10">
            <a:extLst>
              <a:ext uri="{FF2B5EF4-FFF2-40B4-BE49-F238E27FC236}">
                <a16:creationId xmlns:a16="http://schemas.microsoft.com/office/drawing/2014/main" id="{EE36561B-D8B7-4198-B372-154A8330C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96975"/>
            <a:ext cx="1125537" cy="129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14729" name="Picture 9">
            <a:extLst>
              <a:ext uri="{FF2B5EF4-FFF2-40B4-BE49-F238E27FC236}">
                <a16:creationId xmlns:a16="http://schemas.microsoft.com/office/drawing/2014/main" id="{A6B264B5-8B1C-413E-BFEC-7D05B603E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844675"/>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4728" name="Picture 8">
            <a:extLst>
              <a:ext uri="{FF2B5EF4-FFF2-40B4-BE49-F238E27FC236}">
                <a16:creationId xmlns:a16="http://schemas.microsoft.com/office/drawing/2014/main" id="{7709B683-5CCD-4FD6-970A-174F9C2DC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1844675"/>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4727" name="Picture 7">
            <a:extLst>
              <a:ext uri="{FF2B5EF4-FFF2-40B4-BE49-F238E27FC236}">
                <a16:creationId xmlns:a16="http://schemas.microsoft.com/office/drawing/2014/main" id="{02B7661B-E8B3-4AE9-9798-F63B85A62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1844675"/>
            <a:ext cx="7239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Rectangle 11">
            <a:extLst>
              <a:ext uri="{FF2B5EF4-FFF2-40B4-BE49-F238E27FC236}">
                <a16:creationId xmlns:a16="http://schemas.microsoft.com/office/drawing/2014/main" id="{39E7F527-4D22-4061-A78F-20D41EA2200F}"/>
              </a:ext>
            </a:extLst>
          </p:cNvPr>
          <p:cNvSpPr>
            <a:spLocks noChangeArrowheads="1"/>
          </p:cNvSpPr>
          <p:nvPr/>
        </p:nvSpPr>
        <p:spPr bwMode="auto">
          <a:xfrm>
            <a:off x="1763713" y="3068638"/>
            <a:ext cx="9144000" cy="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14732" name="Text Box 12">
            <a:extLst>
              <a:ext uri="{FF2B5EF4-FFF2-40B4-BE49-F238E27FC236}">
                <a16:creationId xmlns:a16="http://schemas.microsoft.com/office/drawing/2014/main" id="{5C591EA2-C7DA-4FC0-A48A-DC332E62620C}"/>
              </a:ext>
            </a:extLst>
          </p:cNvPr>
          <p:cNvSpPr txBox="1">
            <a:spLocks noChangeArrowheads="1"/>
          </p:cNvSpPr>
          <p:nvPr/>
        </p:nvSpPr>
        <p:spPr bwMode="auto">
          <a:xfrm>
            <a:off x="179388" y="2566988"/>
            <a:ext cx="8713787" cy="4124206"/>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30000"/>
              </a:spcBef>
              <a:buFont typeface="Symbol" panose="05050102010706020507" pitchFamily="18" charset="2"/>
              <a:buNone/>
            </a:pPr>
            <a:r>
              <a:rPr lang="fr-FR" altLang="fr-FR" dirty="0"/>
              <a:t>Les différentes versions d'Android sont désignées de trois manières : </a:t>
            </a:r>
          </a:p>
          <a:p>
            <a:pPr eaLnBrk="1" hangingPunct="1">
              <a:spcBef>
                <a:spcPct val="30000"/>
              </a:spcBef>
              <a:buFont typeface="Symbol" panose="05050102010706020507" pitchFamily="18" charset="2"/>
              <a:buChar char="¨"/>
            </a:pPr>
            <a:r>
              <a:rPr lang="fr-FR" altLang="fr-FR" dirty="0"/>
              <a:t>par le numéro de version de la plate-forme : 2.3, 3.2, 4.3, 6.0, 9.0, 10, 11, 12, 13… 14 (hier)</a:t>
            </a:r>
          </a:p>
          <a:p>
            <a:pPr eaLnBrk="1" hangingPunct="1">
              <a:spcBef>
                <a:spcPct val="30000"/>
              </a:spcBef>
              <a:buFont typeface="Symbol" panose="05050102010706020507" pitchFamily="18" charset="2"/>
              <a:buChar char="¨"/>
            </a:pPr>
            <a:r>
              <a:rPr lang="fr-FR" altLang="fr-FR" dirty="0"/>
              <a:t>par un nom de code : Cupcakes, Donuts, </a:t>
            </a:r>
            <a:br>
              <a:rPr lang="fr-FR" altLang="fr-FR" dirty="0"/>
            </a:br>
            <a:r>
              <a:rPr lang="fr-FR" altLang="fr-FR" dirty="0"/>
              <a:t>Ice Cream Sandwiches </a:t>
            </a:r>
            <a:r>
              <a:rPr lang="fr-FR" altLang="fr-FR" dirty="0" err="1"/>
              <a:t>etc</a:t>
            </a:r>
            <a:r>
              <a:rPr lang="fr-FR" altLang="fr-FR" dirty="0"/>
              <a:t> ; </a:t>
            </a:r>
            <a:br>
              <a:rPr lang="fr-FR" altLang="fr-FR" dirty="0"/>
            </a:br>
            <a:br>
              <a:rPr lang="fr-FR" altLang="fr-FR" dirty="0"/>
            </a:br>
            <a:r>
              <a:rPr lang="fr-FR" altLang="fr-FR" dirty="0"/>
              <a:t>+ un même nom peut être conservé pour </a:t>
            </a:r>
            <a:br>
              <a:rPr lang="fr-FR" altLang="fr-FR" dirty="0"/>
            </a:br>
            <a:r>
              <a:rPr lang="fr-FR" altLang="fr-FR" dirty="0"/>
              <a:t>une nouvelle version, auquel cas on </a:t>
            </a:r>
            <a:br>
              <a:rPr lang="fr-FR" altLang="fr-FR" dirty="0"/>
            </a:br>
            <a:r>
              <a:rPr lang="fr-FR" altLang="fr-FR" dirty="0"/>
              <a:t>complète le nom de la version précédente </a:t>
            </a:r>
            <a:br>
              <a:rPr lang="fr-FR" altLang="fr-FR" dirty="0"/>
            </a:br>
            <a:r>
              <a:rPr lang="fr-FR" altLang="fr-FR" dirty="0"/>
              <a:t>par "MR1", "MR2", </a:t>
            </a:r>
            <a:r>
              <a:rPr lang="fr-FR" altLang="fr-FR" dirty="0" err="1"/>
              <a:t>etc</a:t>
            </a:r>
            <a:r>
              <a:rPr lang="fr-FR" altLang="fr-FR" dirty="0"/>
              <a:t>;</a:t>
            </a:r>
          </a:p>
          <a:p>
            <a:pPr eaLnBrk="1" hangingPunct="1">
              <a:spcBef>
                <a:spcPct val="50000"/>
              </a:spcBef>
              <a:buFont typeface="Symbol" panose="05050102010706020507" pitchFamily="18" charset="2"/>
              <a:buChar char="¨"/>
            </a:pPr>
            <a:r>
              <a:rPr lang="fr-FR" altLang="fr-FR" dirty="0"/>
              <a:t>par un niveau d'APIs (il s'agit donc en fait de la version du SDK) : 8, 15, 18, 23, …    31-32 (Android 12), 33 (Android 13)</a:t>
            </a:r>
          </a:p>
        </p:txBody>
      </p:sp>
      <p:sp>
        <p:nvSpPr>
          <p:cNvPr id="11274" name="Text Box 13">
            <a:extLst>
              <a:ext uri="{FF2B5EF4-FFF2-40B4-BE49-F238E27FC236}">
                <a16:creationId xmlns:a16="http://schemas.microsoft.com/office/drawing/2014/main" id="{1FCA96B8-EE52-4AED-990B-AA143B62DDA1}"/>
              </a:ext>
            </a:extLst>
          </p:cNvPr>
          <p:cNvSpPr txBox="1">
            <a:spLocks noChangeArrowheads="1"/>
          </p:cNvSpPr>
          <p:nvPr/>
        </p:nvSpPr>
        <p:spPr bwMode="auto">
          <a:xfrm>
            <a:off x="1187450" y="333375"/>
            <a:ext cx="795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1. Un framework pseudo-Java pour mobiles (2/5)</a:t>
            </a:r>
            <a:endParaRPr lang="fr-FR" altLang="fr-FR" sz="2800" b="1">
              <a:solidFill>
                <a:srgbClr val="FF0000"/>
              </a:solidFill>
            </a:endParaRPr>
          </a:p>
        </p:txBody>
      </p:sp>
      <p:pic>
        <p:nvPicPr>
          <p:cNvPr id="414749" name="Picture 29">
            <a:extLst>
              <a:ext uri="{FF2B5EF4-FFF2-40B4-BE49-F238E27FC236}">
                <a16:creationId xmlns:a16="http://schemas.microsoft.com/office/drawing/2014/main" id="{4E50ED81-C2DB-44B2-A888-9D2B96A5E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313113"/>
            <a:ext cx="4392613" cy="2292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4725"/>
                                        </p:tgtEl>
                                        <p:attrNameLst>
                                          <p:attrName>style.visibility</p:attrName>
                                        </p:attrNameLst>
                                      </p:cBhvr>
                                      <p:to>
                                        <p:strVal val="visible"/>
                                      </p:to>
                                    </p:set>
                                    <p:animEffect transition="in" filter="dissolve">
                                      <p:cBhvr>
                                        <p:cTn id="7" dur="500"/>
                                        <p:tgtEl>
                                          <p:spTgt spid="414725"/>
                                        </p:tgtEl>
                                      </p:cBhvr>
                                    </p:animEffect>
                                  </p:childTnLst>
                                </p:cTn>
                              </p:par>
                              <p:par>
                                <p:cTn id="8" presetID="9" presetClass="entr" presetSubtype="0" fill="hold" nodeType="withEffect">
                                  <p:stCondLst>
                                    <p:cond delay="0"/>
                                  </p:stCondLst>
                                  <p:childTnLst>
                                    <p:set>
                                      <p:cBhvr>
                                        <p:cTn id="9" dur="1" fill="hold">
                                          <p:stCondLst>
                                            <p:cond delay="0"/>
                                          </p:stCondLst>
                                        </p:cTn>
                                        <p:tgtEl>
                                          <p:spTgt spid="414730"/>
                                        </p:tgtEl>
                                        <p:attrNameLst>
                                          <p:attrName>style.visibility</p:attrName>
                                        </p:attrNameLst>
                                      </p:cBhvr>
                                      <p:to>
                                        <p:strVal val="visible"/>
                                      </p:to>
                                    </p:set>
                                    <p:animEffect transition="in" filter="dissolve">
                                      <p:cBhvr>
                                        <p:cTn id="10" dur="500"/>
                                        <p:tgtEl>
                                          <p:spTgt spid="414730"/>
                                        </p:tgtEl>
                                      </p:cBhvr>
                                    </p:animEffect>
                                  </p:childTnLst>
                                </p:cTn>
                              </p:par>
                              <p:par>
                                <p:cTn id="11" presetID="9" presetClass="entr" presetSubtype="0" fill="hold" nodeType="withEffect">
                                  <p:stCondLst>
                                    <p:cond delay="0"/>
                                  </p:stCondLst>
                                  <p:childTnLst>
                                    <p:set>
                                      <p:cBhvr>
                                        <p:cTn id="12" dur="1" fill="hold">
                                          <p:stCondLst>
                                            <p:cond delay="0"/>
                                          </p:stCondLst>
                                        </p:cTn>
                                        <p:tgtEl>
                                          <p:spTgt spid="414729"/>
                                        </p:tgtEl>
                                        <p:attrNameLst>
                                          <p:attrName>style.visibility</p:attrName>
                                        </p:attrNameLst>
                                      </p:cBhvr>
                                      <p:to>
                                        <p:strVal val="visible"/>
                                      </p:to>
                                    </p:set>
                                    <p:animEffect transition="in" filter="dissolve">
                                      <p:cBhvr>
                                        <p:cTn id="13" dur="500"/>
                                        <p:tgtEl>
                                          <p:spTgt spid="414729"/>
                                        </p:tgtEl>
                                      </p:cBhvr>
                                    </p:animEffect>
                                  </p:childTnLst>
                                </p:cTn>
                              </p:par>
                              <p:par>
                                <p:cTn id="14" presetID="9" presetClass="entr" presetSubtype="0" fill="hold" nodeType="withEffect">
                                  <p:stCondLst>
                                    <p:cond delay="0"/>
                                  </p:stCondLst>
                                  <p:childTnLst>
                                    <p:set>
                                      <p:cBhvr>
                                        <p:cTn id="15" dur="1" fill="hold">
                                          <p:stCondLst>
                                            <p:cond delay="0"/>
                                          </p:stCondLst>
                                        </p:cTn>
                                        <p:tgtEl>
                                          <p:spTgt spid="414728"/>
                                        </p:tgtEl>
                                        <p:attrNameLst>
                                          <p:attrName>style.visibility</p:attrName>
                                        </p:attrNameLst>
                                      </p:cBhvr>
                                      <p:to>
                                        <p:strVal val="visible"/>
                                      </p:to>
                                    </p:set>
                                    <p:animEffect transition="in" filter="dissolve">
                                      <p:cBhvr>
                                        <p:cTn id="16" dur="500"/>
                                        <p:tgtEl>
                                          <p:spTgt spid="414728"/>
                                        </p:tgtEl>
                                      </p:cBhvr>
                                    </p:animEffect>
                                  </p:childTnLst>
                                </p:cTn>
                              </p:par>
                              <p:par>
                                <p:cTn id="17" presetID="9" presetClass="entr" presetSubtype="0" fill="hold" nodeType="withEffect">
                                  <p:stCondLst>
                                    <p:cond delay="0"/>
                                  </p:stCondLst>
                                  <p:childTnLst>
                                    <p:set>
                                      <p:cBhvr>
                                        <p:cTn id="18" dur="1" fill="hold">
                                          <p:stCondLst>
                                            <p:cond delay="0"/>
                                          </p:stCondLst>
                                        </p:cTn>
                                        <p:tgtEl>
                                          <p:spTgt spid="414727"/>
                                        </p:tgtEl>
                                        <p:attrNameLst>
                                          <p:attrName>style.visibility</p:attrName>
                                        </p:attrNameLst>
                                      </p:cBhvr>
                                      <p:to>
                                        <p:strVal val="visible"/>
                                      </p:to>
                                    </p:set>
                                    <p:animEffect transition="in" filter="dissolve">
                                      <p:cBhvr>
                                        <p:cTn id="19" dur="500"/>
                                        <p:tgtEl>
                                          <p:spTgt spid="41472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14732">
                                            <p:txEl>
                                              <p:pRg st="0" end="0"/>
                                            </p:txEl>
                                          </p:spTgt>
                                        </p:tgtEl>
                                        <p:attrNameLst>
                                          <p:attrName>style.visibility</p:attrName>
                                        </p:attrNameLst>
                                      </p:cBhvr>
                                      <p:to>
                                        <p:strVal val="visible"/>
                                      </p:to>
                                    </p:set>
                                    <p:animEffect transition="in" filter="dissolve">
                                      <p:cBhvr>
                                        <p:cTn id="24" dur="500"/>
                                        <p:tgtEl>
                                          <p:spTgt spid="414732">
                                            <p:txEl>
                                              <p:pRg st="0" end="0"/>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14732">
                                            <p:txEl>
                                              <p:pRg st="1" end="1"/>
                                            </p:txEl>
                                          </p:spTgt>
                                        </p:tgtEl>
                                        <p:attrNameLst>
                                          <p:attrName>style.visibility</p:attrName>
                                        </p:attrNameLst>
                                      </p:cBhvr>
                                      <p:to>
                                        <p:strVal val="visible"/>
                                      </p:to>
                                    </p:set>
                                    <p:animEffect transition="in" filter="dissolve">
                                      <p:cBhvr>
                                        <p:cTn id="27" dur="500"/>
                                        <p:tgtEl>
                                          <p:spTgt spid="41473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14732">
                                            <p:txEl>
                                              <p:pRg st="2" end="2"/>
                                            </p:txEl>
                                          </p:spTgt>
                                        </p:tgtEl>
                                        <p:attrNameLst>
                                          <p:attrName>style.visibility</p:attrName>
                                        </p:attrNameLst>
                                      </p:cBhvr>
                                      <p:to>
                                        <p:strVal val="visible"/>
                                      </p:to>
                                    </p:set>
                                    <p:animEffect transition="in" filter="dissolve">
                                      <p:cBhvr>
                                        <p:cTn id="32" dur="500"/>
                                        <p:tgtEl>
                                          <p:spTgt spid="414732">
                                            <p:txEl>
                                              <p:pRg st="2" end="2"/>
                                            </p:txEl>
                                          </p:spTgt>
                                        </p:tgtEl>
                                      </p:cBhvr>
                                    </p:animEffect>
                                  </p:childTnLst>
                                </p:cTn>
                              </p:par>
                              <p:par>
                                <p:cTn id="33" presetID="39" presetClass="entr" presetSubtype="0" accel="100000" fill="hold" nodeType="withEffect">
                                  <p:stCondLst>
                                    <p:cond delay="0"/>
                                  </p:stCondLst>
                                  <p:childTnLst>
                                    <p:set>
                                      <p:cBhvr>
                                        <p:cTn id="34" dur="1" fill="hold">
                                          <p:stCondLst>
                                            <p:cond delay="0"/>
                                          </p:stCondLst>
                                        </p:cTn>
                                        <p:tgtEl>
                                          <p:spTgt spid="414749"/>
                                        </p:tgtEl>
                                        <p:attrNameLst>
                                          <p:attrName>style.visibility</p:attrName>
                                        </p:attrNameLst>
                                      </p:cBhvr>
                                      <p:to>
                                        <p:strVal val="visible"/>
                                      </p:to>
                                    </p:set>
                                    <p:anim calcmode="lin" valueType="num">
                                      <p:cBhvr>
                                        <p:cTn id="35" dur="500" fill="hold"/>
                                        <p:tgtEl>
                                          <p:spTgt spid="414749"/>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414749"/>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414749"/>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41474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414732">
                                            <p:txEl>
                                              <p:pRg st="3" end="3"/>
                                            </p:txEl>
                                          </p:spTgt>
                                        </p:tgtEl>
                                        <p:attrNameLst>
                                          <p:attrName>style.visibility</p:attrName>
                                        </p:attrNameLst>
                                      </p:cBhvr>
                                      <p:to>
                                        <p:strVal val="visible"/>
                                      </p:to>
                                    </p:set>
                                    <p:animEffect transition="in" filter="dissolve">
                                      <p:cBhvr>
                                        <p:cTn id="43" dur="500"/>
                                        <p:tgtEl>
                                          <p:spTgt spid="41473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u pied de page 3">
            <a:extLst>
              <a:ext uri="{FF2B5EF4-FFF2-40B4-BE49-F238E27FC236}">
                <a16:creationId xmlns:a16="http://schemas.microsoft.com/office/drawing/2014/main" id="{E02BB661-D996-4147-B50E-62C495316EA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86F64AF3-D3C3-4E5C-8C4E-74AA48E5807A}" type="slidenum">
              <a:rPr lang="fr-FR" altLang="fr-FR" sz="1200" smtClean="0"/>
              <a:pPr/>
              <a:t>50</a:t>
            </a:fld>
            <a:endParaRPr lang="fr-FR" altLang="fr-FR" sz="1200" dirty="0"/>
          </a:p>
        </p:txBody>
      </p:sp>
      <p:sp>
        <p:nvSpPr>
          <p:cNvPr id="59395" name="Text Box 4">
            <a:extLst>
              <a:ext uri="{FF2B5EF4-FFF2-40B4-BE49-F238E27FC236}">
                <a16:creationId xmlns:a16="http://schemas.microsoft.com/office/drawing/2014/main" id="{7DDE4C0A-6C62-49F4-BC11-EDEF0C15532E}"/>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(8/18)</a:t>
            </a:r>
            <a:endParaRPr lang="fr-FR" altLang="fr-FR" sz="2800" b="1">
              <a:solidFill>
                <a:srgbClr val="FF0000"/>
              </a:solidFill>
            </a:endParaRPr>
          </a:p>
        </p:txBody>
      </p:sp>
      <p:pic>
        <p:nvPicPr>
          <p:cNvPr id="653317" name="Picture 5">
            <a:extLst>
              <a:ext uri="{FF2B5EF4-FFF2-40B4-BE49-F238E27FC236}">
                <a16:creationId xmlns:a16="http://schemas.microsoft.com/office/drawing/2014/main" id="{2908EE78-EED4-4622-999A-CCD5E24D9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341438"/>
            <a:ext cx="5992813" cy="45196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3319" name="Picture 7">
            <a:extLst>
              <a:ext uri="{FF2B5EF4-FFF2-40B4-BE49-F238E27FC236}">
                <a16:creationId xmlns:a16="http://schemas.microsoft.com/office/drawing/2014/main" id="{0308EBFB-AA99-4A4F-8FB6-C523AEEFD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628775"/>
            <a:ext cx="5940425" cy="44831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3324" name="Picture 12">
            <a:extLst>
              <a:ext uri="{FF2B5EF4-FFF2-40B4-BE49-F238E27FC236}">
                <a16:creationId xmlns:a16="http://schemas.microsoft.com/office/drawing/2014/main" id="{926E9872-1CD3-415F-9062-77127499B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916113"/>
            <a:ext cx="61404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325" name="Oval 13">
            <a:extLst>
              <a:ext uri="{FF2B5EF4-FFF2-40B4-BE49-F238E27FC236}">
                <a16:creationId xmlns:a16="http://schemas.microsoft.com/office/drawing/2014/main" id="{CFB20EFA-8371-4805-92E0-D8366799966F}"/>
              </a:ext>
            </a:extLst>
          </p:cNvPr>
          <p:cNvSpPr>
            <a:spLocks noChangeArrowheads="1"/>
          </p:cNvSpPr>
          <p:nvPr/>
        </p:nvSpPr>
        <p:spPr bwMode="auto">
          <a:xfrm>
            <a:off x="4859338" y="3573463"/>
            <a:ext cx="1657350" cy="504825"/>
          </a:xfrm>
          <a:prstGeom prst="ellipse">
            <a:avLst/>
          </a:prstGeom>
          <a:noFill/>
          <a:ln w="38100" algn="ctr">
            <a:solidFill>
              <a:srgbClr val="0000FF"/>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53317"/>
                                        </p:tgtEl>
                                        <p:attrNameLst>
                                          <p:attrName>style.visibility</p:attrName>
                                        </p:attrNameLst>
                                      </p:cBhvr>
                                      <p:to>
                                        <p:strVal val="visible"/>
                                      </p:to>
                                    </p:set>
                                    <p:animEffect transition="in" filter="diamond(out)">
                                      <p:cBhvr>
                                        <p:cTn id="7" dur="500"/>
                                        <p:tgtEl>
                                          <p:spTgt spid="6533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3319"/>
                                        </p:tgtEl>
                                        <p:attrNameLst>
                                          <p:attrName>style.visibility</p:attrName>
                                        </p:attrNameLst>
                                      </p:cBhvr>
                                      <p:to>
                                        <p:strVal val="visible"/>
                                      </p:to>
                                    </p:set>
                                    <p:animEffect transition="in" filter="dissolve">
                                      <p:cBhvr>
                                        <p:cTn id="12" dur="500"/>
                                        <p:tgtEl>
                                          <p:spTgt spid="6533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53325"/>
                                        </p:tgtEl>
                                        <p:attrNameLst>
                                          <p:attrName>style.visibility</p:attrName>
                                        </p:attrNameLst>
                                      </p:cBhvr>
                                      <p:to>
                                        <p:strVal val="visible"/>
                                      </p:to>
                                    </p:set>
                                    <p:animEffect transition="in" filter="dissolve">
                                      <p:cBhvr>
                                        <p:cTn id="17" dur="500"/>
                                        <p:tgtEl>
                                          <p:spTgt spid="653325"/>
                                        </p:tgtEl>
                                      </p:cBhvr>
                                    </p:animEffect>
                                  </p:childTnLst>
                                </p:cTn>
                              </p:par>
                              <p:par>
                                <p:cTn id="18" presetID="9" presetClass="entr" presetSubtype="0" fill="hold" nodeType="withEffect">
                                  <p:stCondLst>
                                    <p:cond delay="0"/>
                                  </p:stCondLst>
                                  <p:childTnLst>
                                    <p:set>
                                      <p:cBhvr>
                                        <p:cTn id="19" dur="1" fill="hold">
                                          <p:stCondLst>
                                            <p:cond delay="0"/>
                                          </p:stCondLst>
                                        </p:cTn>
                                        <p:tgtEl>
                                          <p:spTgt spid="653324"/>
                                        </p:tgtEl>
                                        <p:attrNameLst>
                                          <p:attrName>style.visibility</p:attrName>
                                        </p:attrNameLst>
                                      </p:cBhvr>
                                      <p:to>
                                        <p:strVal val="visible"/>
                                      </p:to>
                                    </p:set>
                                    <p:animEffect transition="in" filter="dissolve">
                                      <p:cBhvr>
                                        <p:cTn id="20" dur="500"/>
                                        <p:tgtEl>
                                          <p:spTgt spid="65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u pied de page 3">
            <a:extLst>
              <a:ext uri="{FF2B5EF4-FFF2-40B4-BE49-F238E27FC236}">
                <a16:creationId xmlns:a16="http://schemas.microsoft.com/office/drawing/2014/main" id="{0D40487A-0C8F-458F-9930-7E43F490DCB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E5A8E788-5CA2-487F-9BDA-E7CB83BC7CF3}" type="slidenum">
              <a:rPr lang="fr-FR" altLang="fr-FR" sz="1200" smtClean="0"/>
              <a:pPr/>
              <a:t>51</a:t>
            </a:fld>
            <a:endParaRPr lang="fr-FR" altLang="fr-FR" sz="1200" dirty="0"/>
          </a:p>
        </p:txBody>
      </p:sp>
      <p:pic>
        <p:nvPicPr>
          <p:cNvPr id="60419" name="Picture 14">
            <a:extLst>
              <a:ext uri="{FF2B5EF4-FFF2-40B4-BE49-F238E27FC236}">
                <a16:creationId xmlns:a16="http://schemas.microsoft.com/office/drawing/2014/main" id="{6701274A-EBEC-451E-9CA2-99A100BE2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692150"/>
            <a:ext cx="6697662"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9">
            <a:extLst>
              <a:ext uri="{FF2B5EF4-FFF2-40B4-BE49-F238E27FC236}">
                <a16:creationId xmlns:a16="http://schemas.microsoft.com/office/drawing/2014/main" id="{9BB052AE-A61B-4033-BDEA-3FD9988CA452}"/>
              </a:ext>
            </a:extLst>
          </p:cNvPr>
          <p:cNvSpPr txBox="1">
            <a:spLocks noChangeArrowheads="1"/>
          </p:cNvSpPr>
          <p:nvPr/>
        </p:nvSpPr>
        <p:spPr bwMode="auto">
          <a:xfrm>
            <a:off x="1116013" y="260350"/>
            <a:ext cx="80279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(9/18)</a:t>
            </a:r>
            <a:endParaRPr lang="fr-FR" altLang="fr-FR" sz="2800" b="1">
              <a:solidFill>
                <a:srgbClr val="FF0000"/>
              </a:solidFill>
            </a:endParaRPr>
          </a:p>
        </p:txBody>
      </p:sp>
      <p:sp>
        <p:nvSpPr>
          <p:cNvPr id="665610" name="Text Box 10">
            <a:extLst>
              <a:ext uri="{FF2B5EF4-FFF2-40B4-BE49-F238E27FC236}">
                <a16:creationId xmlns:a16="http://schemas.microsoft.com/office/drawing/2014/main" id="{C972FD4A-B5F3-457E-8A4F-B9A851659261}"/>
              </a:ext>
            </a:extLst>
          </p:cNvPr>
          <p:cNvSpPr txBox="1">
            <a:spLocks noChangeArrowheads="1"/>
          </p:cNvSpPr>
          <p:nvPr/>
        </p:nvSpPr>
        <p:spPr bwMode="auto">
          <a:xfrm>
            <a:off x="6443663" y="4797425"/>
            <a:ext cx="2160587" cy="7112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2 sdk ? parce que réinstallation !</a:t>
            </a:r>
            <a:endParaRPr lang="fr-FR" altLang="fr-FR"/>
          </a:p>
        </p:txBody>
      </p:sp>
      <p:sp>
        <p:nvSpPr>
          <p:cNvPr id="665611" name="Line 11">
            <a:extLst>
              <a:ext uri="{FF2B5EF4-FFF2-40B4-BE49-F238E27FC236}">
                <a16:creationId xmlns:a16="http://schemas.microsoft.com/office/drawing/2014/main" id="{B73F7E96-2692-4EBA-AD9F-B1BCDC9C5FD7}"/>
              </a:ext>
            </a:extLst>
          </p:cNvPr>
          <p:cNvSpPr>
            <a:spLocks noChangeShapeType="1"/>
          </p:cNvSpPr>
          <p:nvPr/>
        </p:nvSpPr>
        <p:spPr bwMode="auto">
          <a:xfrm flipH="1" flipV="1">
            <a:off x="3276600" y="2565400"/>
            <a:ext cx="3167063" cy="2232025"/>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pic>
        <p:nvPicPr>
          <p:cNvPr id="60423" name="Picture 15">
            <a:extLst>
              <a:ext uri="{FF2B5EF4-FFF2-40B4-BE49-F238E27FC236}">
                <a16:creationId xmlns:a16="http://schemas.microsoft.com/office/drawing/2014/main" id="{4575CDAC-F351-4D29-8EA5-A283B45BA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981075"/>
            <a:ext cx="455295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4" name="Oval 7">
            <a:extLst>
              <a:ext uri="{FF2B5EF4-FFF2-40B4-BE49-F238E27FC236}">
                <a16:creationId xmlns:a16="http://schemas.microsoft.com/office/drawing/2014/main" id="{AB4530AE-E9DC-471A-8BB3-9AF82F838A05}"/>
              </a:ext>
            </a:extLst>
          </p:cNvPr>
          <p:cNvSpPr>
            <a:spLocks noChangeArrowheads="1"/>
          </p:cNvSpPr>
          <p:nvPr/>
        </p:nvSpPr>
        <p:spPr bwMode="auto">
          <a:xfrm>
            <a:off x="6804025" y="2565400"/>
            <a:ext cx="935038" cy="51435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665612" name="Line 12">
            <a:extLst>
              <a:ext uri="{FF2B5EF4-FFF2-40B4-BE49-F238E27FC236}">
                <a16:creationId xmlns:a16="http://schemas.microsoft.com/office/drawing/2014/main" id="{07E1AA82-91C7-4471-8BF0-088F121E7459}"/>
              </a:ext>
            </a:extLst>
          </p:cNvPr>
          <p:cNvSpPr>
            <a:spLocks noChangeShapeType="1"/>
          </p:cNvSpPr>
          <p:nvPr/>
        </p:nvSpPr>
        <p:spPr bwMode="auto">
          <a:xfrm flipH="1">
            <a:off x="3708400" y="3068638"/>
            <a:ext cx="3527425" cy="2665412"/>
          </a:xfrm>
          <a:prstGeom prst="line">
            <a:avLst/>
          </a:prstGeom>
          <a:noFill/>
          <a:ln w="28575">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665613" name="Line 13">
            <a:extLst>
              <a:ext uri="{FF2B5EF4-FFF2-40B4-BE49-F238E27FC236}">
                <a16:creationId xmlns:a16="http://schemas.microsoft.com/office/drawing/2014/main" id="{2DB75744-9411-4DBD-9321-34577568E33F}"/>
              </a:ext>
            </a:extLst>
          </p:cNvPr>
          <p:cNvSpPr>
            <a:spLocks noChangeShapeType="1"/>
          </p:cNvSpPr>
          <p:nvPr/>
        </p:nvSpPr>
        <p:spPr bwMode="auto">
          <a:xfrm flipH="1">
            <a:off x="3203575" y="3068638"/>
            <a:ext cx="3024188" cy="1512887"/>
          </a:xfrm>
          <a:prstGeom prst="line">
            <a:avLst/>
          </a:prstGeom>
          <a:noFill/>
          <a:ln w="28575">
            <a:solidFill>
              <a:schemeClr val="accent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fr-FR"/>
          </a:p>
        </p:txBody>
      </p:sp>
      <p:sp>
        <p:nvSpPr>
          <p:cNvPr id="60427" name="Oval 8">
            <a:extLst>
              <a:ext uri="{FF2B5EF4-FFF2-40B4-BE49-F238E27FC236}">
                <a16:creationId xmlns:a16="http://schemas.microsoft.com/office/drawing/2014/main" id="{8A3282B7-7897-42F3-A579-502EA1F4BAA1}"/>
              </a:ext>
            </a:extLst>
          </p:cNvPr>
          <p:cNvSpPr>
            <a:spLocks noChangeArrowheads="1"/>
          </p:cNvSpPr>
          <p:nvPr/>
        </p:nvSpPr>
        <p:spPr bwMode="auto">
          <a:xfrm>
            <a:off x="6156325" y="2565400"/>
            <a:ext cx="1008063" cy="514350"/>
          </a:xfrm>
          <a:prstGeom prst="ellipse">
            <a:avLst/>
          </a:prstGeom>
          <a:noFill/>
          <a:ln w="381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65611"/>
                                        </p:tgtEl>
                                        <p:attrNameLst>
                                          <p:attrName>style.visibility</p:attrName>
                                        </p:attrNameLst>
                                      </p:cBhvr>
                                      <p:to>
                                        <p:strVal val="visible"/>
                                      </p:to>
                                    </p:set>
                                    <p:animEffect transition="in" filter="dissolve">
                                      <p:cBhvr>
                                        <p:cTn id="7" dur="500"/>
                                        <p:tgtEl>
                                          <p:spTgt spid="6656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65610"/>
                                        </p:tgtEl>
                                        <p:attrNameLst>
                                          <p:attrName>style.visibility</p:attrName>
                                        </p:attrNameLst>
                                      </p:cBhvr>
                                      <p:to>
                                        <p:strVal val="visible"/>
                                      </p:to>
                                    </p:set>
                                    <p:animEffect transition="in" filter="dissolve">
                                      <p:cBhvr>
                                        <p:cTn id="10" dur="500"/>
                                        <p:tgtEl>
                                          <p:spTgt spid="6656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665613"/>
                                        </p:tgtEl>
                                        <p:attrNameLst>
                                          <p:attrName>style.visibility</p:attrName>
                                        </p:attrNameLst>
                                      </p:cBhvr>
                                      <p:to>
                                        <p:strVal val="visible"/>
                                      </p:to>
                                    </p:set>
                                    <p:animEffect transition="in" filter="dissolve">
                                      <p:cBhvr>
                                        <p:cTn id="15" dur="500"/>
                                        <p:tgtEl>
                                          <p:spTgt spid="6656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665612"/>
                                        </p:tgtEl>
                                        <p:attrNameLst>
                                          <p:attrName>style.visibility</p:attrName>
                                        </p:attrNameLst>
                                      </p:cBhvr>
                                      <p:to>
                                        <p:strVal val="visible"/>
                                      </p:to>
                                    </p:set>
                                    <p:animEffect transition="in" filter="dissolve">
                                      <p:cBhvr>
                                        <p:cTn id="20" dur="500"/>
                                        <p:tgtEl>
                                          <p:spTgt spid="665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u pied de page 3">
            <a:extLst>
              <a:ext uri="{FF2B5EF4-FFF2-40B4-BE49-F238E27FC236}">
                <a16:creationId xmlns:a16="http://schemas.microsoft.com/office/drawing/2014/main" id="{9F022767-378A-4A9F-896D-B8AFB289862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5CCE1C6E-B92C-4C43-AE33-225D002ED2BF}" type="slidenum">
              <a:rPr lang="fr-FR" altLang="fr-FR" sz="1200" smtClean="0"/>
              <a:pPr/>
              <a:t>52</a:t>
            </a:fld>
            <a:endParaRPr lang="fr-FR" altLang="fr-FR" sz="1200" dirty="0"/>
          </a:p>
        </p:txBody>
      </p:sp>
      <p:pic>
        <p:nvPicPr>
          <p:cNvPr id="61443" name="Picture 10">
            <a:extLst>
              <a:ext uri="{FF2B5EF4-FFF2-40B4-BE49-F238E27FC236}">
                <a16:creationId xmlns:a16="http://schemas.microsoft.com/office/drawing/2014/main" id="{E980AF35-0316-4685-8355-9CD14BA10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268413"/>
            <a:ext cx="5616575"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68" name="Oval 8">
            <a:extLst>
              <a:ext uri="{FF2B5EF4-FFF2-40B4-BE49-F238E27FC236}">
                <a16:creationId xmlns:a16="http://schemas.microsoft.com/office/drawing/2014/main" id="{21D0A0A8-B9C5-4A7C-BF28-5259AF32A4CF}"/>
              </a:ext>
            </a:extLst>
          </p:cNvPr>
          <p:cNvSpPr>
            <a:spLocks noChangeArrowheads="1"/>
          </p:cNvSpPr>
          <p:nvPr/>
        </p:nvSpPr>
        <p:spPr bwMode="auto">
          <a:xfrm>
            <a:off x="4032250" y="4797425"/>
            <a:ext cx="1403350" cy="576263"/>
          </a:xfrm>
          <a:prstGeom prst="ellipse">
            <a:avLst/>
          </a:prstGeom>
          <a:noFill/>
          <a:ln w="57150" algn="ctr">
            <a:solidFill>
              <a:schemeClr val="tx1"/>
            </a:solidFill>
            <a:round/>
            <a:headEnd/>
            <a:tailEnd/>
          </a:ln>
          <a:effectLst/>
          <a:extLst>
            <a:ext uri="{909E8E84-426E-40DD-AFC4-6F175D3DCCD1}">
              <a14:hiddenFill xmlns:a14="http://schemas.microsoft.com/office/drawing/2010/main">
                <a:solidFill>
                  <a:srgbClr val="CC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pic>
        <p:nvPicPr>
          <p:cNvPr id="655366" name="Picture 6">
            <a:extLst>
              <a:ext uri="{FF2B5EF4-FFF2-40B4-BE49-F238E27FC236}">
                <a16:creationId xmlns:a16="http://schemas.microsoft.com/office/drawing/2014/main" id="{F584D0B0-F23C-4FD8-8E6D-A1F99C193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150938"/>
            <a:ext cx="8245475" cy="5591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55367" name="Text Box 7">
            <a:extLst>
              <a:ext uri="{FF2B5EF4-FFF2-40B4-BE49-F238E27FC236}">
                <a16:creationId xmlns:a16="http://schemas.microsoft.com/office/drawing/2014/main" id="{CCA65E6B-DFBC-4ACF-8772-98E7D2BB9842}"/>
              </a:ext>
            </a:extLst>
          </p:cNvPr>
          <p:cNvSpPr txBox="1">
            <a:spLocks noChangeArrowheads="1"/>
          </p:cNvSpPr>
          <p:nvPr/>
        </p:nvSpPr>
        <p:spPr bwMode="auto">
          <a:xfrm>
            <a:off x="323850" y="5661025"/>
            <a:ext cx="3997325" cy="10160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Une fois le SDK Manager lancé, les </a:t>
            </a:r>
            <a:r>
              <a:rPr lang="fr-FR" altLang="fr-FR" b="1"/>
              <a:t>packages Android</a:t>
            </a:r>
            <a:r>
              <a:rPr lang="fr-FR" altLang="fr-FR"/>
              <a:t> disponibles et installables sont présentés : </a:t>
            </a:r>
          </a:p>
        </p:txBody>
      </p:sp>
      <p:sp>
        <p:nvSpPr>
          <p:cNvPr id="61447" name="Text Box 9">
            <a:extLst>
              <a:ext uri="{FF2B5EF4-FFF2-40B4-BE49-F238E27FC236}">
                <a16:creationId xmlns:a16="http://schemas.microsoft.com/office/drawing/2014/main" id="{B8056478-B14F-407E-9AA6-7FA681760A8D}"/>
              </a:ext>
            </a:extLst>
          </p:cNvPr>
          <p:cNvSpPr txBox="1">
            <a:spLocks noChangeArrowheads="1"/>
          </p:cNvSpPr>
          <p:nvPr/>
        </p:nvSpPr>
        <p:spPr bwMode="auto">
          <a:xfrm>
            <a:off x="1081088" y="317500"/>
            <a:ext cx="8243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(10/18)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55368"/>
                                        </p:tgtEl>
                                        <p:attrNameLst>
                                          <p:attrName>style.visibility</p:attrName>
                                        </p:attrNameLst>
                                      </p:cBhvr>
                                      <p:to>
                                        <p:strVal val="visible"/>
                                      </p:to>
                                    </p:set>
                                    <p:animEffect transition="in" filter="dissolve">
                                      <p:cBhvr>
                                        <p:cTn id="7" dur="500"/>
                                        <p:tgtEl>
                                          <p:spTgt spid="6553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655366"/>
                                        </p:tgtEl>
                                        <p:attrNameLst>
                                          <p:attrName>style.visibility</p:attrName>
                                        </p:attrNameLst>
                                      </p:cBhvr>
                                      <p:to>
                                        <p:strVal val="visible"/>
                                      </p:to>
                                    </p:set>
                                    <p:animEffect transition="in" filter="diamond(out)">
                                      <p:cBhvr>
                                        <p:cTn id="12" dur="500"/>
                                        <p:tgtEl>
                                          <p:spTgt spid="65536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55367"/>
                                        </p:tgtEl>
                                        <p:attrNameLst>
                                          <p:attrName>style.visibility</p:attrName>
                                        </p:attrNameLst>
                                      </p:cBhvr>
                                      <p:to>
                                        <p:strVal val="visible"/>
                                      </p:to>
                                    </p:set>
                                    <p:animEffect transition="in" filter="dissolve">
                                      <p:cBhvr>
                                        <p:cTn id="15" dur="500"/>
                                        <p:tgtEl>
                                          <p:spTgt spid="65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u pied de page 3">
            <a:extLst>
              <a:ext uri="{FF2B5EF4-FFF2-40B4-BE49-F238E27FC236}">
                <a16:creationId xmlns:a16="http://schemas.microsoft.com/office/drawing/2014/main" id="{854661AF-BFCE-46A7-818B-0681B04658E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78149FAA-1B28-4629-95C4-937636B5CF4C}" type="slidenum">
              <a:rPr lang="fr-FR" altLang="fr-FR" sz="1200" smtClean="0"/>
              <a:pPr/>
              <a:t>53</a:t>
            </a:fld>
            <a:endParaRPr lang="fr-FR" altLang="fr-FR" sz="1200" dirty="0"/>
          </a:p>
        </p:txBody>
      </p:sp>
      <p:pic>
        <p:nvPicPr>
          <p:cNvPr id="656388" name="Picture 4">
            <a:extLst>
              <a:ext uri="{FF2B5EF4-FFF2-40B4-BE49-F238E27FC236}">
                <a16:creationId xmlns:a16="http://schemas.microsoft.com/office/drawing/2014/main" id="{BD238BB3-D362-40CD-9DD0-59BE0122B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6823075" cy="5619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56389" name="Picture 5">
            <a:extLst>
              <a:ext uri="{FF2B5EF4-FFF2-40B4-BE49-F238E27FC236}">
                <a16:creationId xmlns:a16="http://schemas.microsoft.com/office/drawing/2014/main" id="{3A2D546F-66A4-41AD-BC36-04A6DDD71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2276475"/>
            <a:ext cx="3744913" cy="3081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2469" name="Text Box 6">
            <a:extLst>
              <a:ext uri="{FF2B5EF4-FFF2-40B4-BE49-F238E27FC236}">
                <a16:creationId xmlns:a16="http://schemas.microsoft.com/office/drawing/2014/main" id="{3630EAE7-EDEE-4C2F-866E-13ED5FBF8404}"/>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(11/18)</a:t>
            </a:r>
            <a:endParaRPr lang="fr-FR" altLang="fr-FR" sz="2800" b="1">
              <a:solidFill>
                <a:srgbClr val="FF0000"/>
              </a:solidFill>
            </a:endParaRPr>
          </a:p>
        </p:txBody>
      </p:sp>
      <p:pic>
        <p:nvPicPr>
          <p:cNvPr id="656392" name="Picture 8" descr="Résultats de recherche d'images pour « endormi »">
            <a:extLst>
              <a:ext uri="{FF2B5EF4-FFF2-40B4-BE49-F238E27FC236}">
                <a16:creationId xmlns:a16="http://schemas.microsoft.com/office/drawing/2014/main" id="{42CD1019-298D-4544-AB89-A6F5B581C6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5445125"/>
            <a:ext cx="2152650" cy="10683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656388"/>
                                        </p:tgtEl>
                                        <p:attrNameLst>
                                          <p:attrName>style.visibility</p:attrName>
                                        </p:attrNameLst>
                                      </p:cBhvr>
                                      <p:to>
                                        <p:strVal val="visible"/>
                                      </p:to>
                                    </p:set>
                                    <p:animEffect transition="in" filter="dissolve">
                                      <p:cBhvr>
                                        <p:cTn id="7" dur="500"/>
                                        <p:tgtEl>
                                          <p:spTgt spid="6563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56389"/>
                                        </p:tgtEl>
                                        <p:attrNameLst>
                                          <p:attrName>style.visibility</p:attrName>
                                        </p:attrNameLst>
                                      </p:cBhvr>
                                      <p:to>
                                        <p:strVal val="visible"/>
                                      </p:to>
                                    </p:set>
                                    <p:animEffect transition="in" filter="dissolve">
                                      <p:cBhvr>
                                        <p:cTn id="12" dur="500"/>
                                        <p:tgtEl>
                                          <p:spTgt spid="656389"/>
                                        </p:tgtEl>
                                      </p:cBhvr>
                                    </p:animEffect>
                                  </p:childTnLst>
                                </p:cTn>
                              </p:par>
                            </p:childTnLst>
                          </p:cTn>
                        </p:par>
                        <p:par>
                          <p:cTn id="13" fill="hold" nodeType="afterGroup">
                            <p:stCondLst>
                              <p:cond delay="500"/>
                            </p:stCondLst>
                            <p:childTnLst>
                              <p:par>
                                <p:cTn id="14" presetID="39" presetClass="entr" presetSubtype="0" accel="100000" fill="hold" nodeType="afterEffect">
                                  <p:stCondLst>
                                    <p:cond delay="500"/>
                                  </p:stCondLst>
                                  <p:childTnLst>
                                    <p:set>
                                      <p:cBhvr>
                                        <p:cTn id="15" dur="1" fill="hold">
                                          <p:stCondLst>
                                            <p:cond delay="0"/>
                                          </p:stCondLst>
                                        </p:cTn>
                                        <p:tgtEl>
                                          <p:spTgt spid="656392"/>
                                        </p:tgtEl>
                                        <p:attrNameLst>
                                          <p:attrName>style.visibility</p:attrName>
                                        </p:attrNameLst>
                                      </p:cBhvr>
                                      <p:to>
                                        <p:strVal val="visible"/>
                                      </p:to>
                                    </p:set>
                                    <p:anim calcmode="lin" valueType="num">
                                      <p:cBhvr>
                                        <p:cTn id="16" dur="500" fill="hold"/>
                                        <p:tgtEl>
                                          <p:spTgt spid="656392"/>
                                        </p:tgtEl>
                                        <p:attrNameLst>
                                          <p:attrName>ppt_h</p:attrName>
                                        </p:attrNameLst>
                                      </p:cBhvr>
                                      <p:tavLst>
                                        <p:tav tm="0">
                                          <p:val>
                                            <p:strVal val="#ppt_h/20"/>
                                          </p:val>
                                        </p:tav>
                                        <p:tav tm="50000">
                                          <p:val>
                                            <p:strVal val="#ppt_h/20"/>
                                          </p:val>
                                        </p:tav>
                                        <p:tav tm="100000">
                                          <p:val>
                                            <p:strVal val="#ppt_h"/>
                                          </p:val>
                                        </p:tav>
                                      </p:tavLst>
                                    </p:anim>
                                    <p:anim calcmode="lin" valueType="num">
                                      <p:cBhvr>
                                        <p:cTn id="17" dur="500" fill="hold"/>
                                        <p:tgtEl>
                                          <p:spTgt spid="656392"/>
                                        </p:tgtEl>
                                        <p:attrNameLst>
                                          <p:attrName>ppt_w</p:attrName>
                                        </p:attrNameLst>
                                      </p:cBhvr>
                                      <p:tavLst>
                                        <p:tav tm="0">
                                          <p:val>
                                            <p:strVal val="#ppt_w+.3"/>
                                          </p:val>
                                        </p:tav>
                                        <p:tav tm="50000">
                                          <p:val>
                                            <p:strVal val="#ppt_w+.3"/>
                                          </p:val>
                                        </p:tav>
                                        <p:tav tm="100000">
                                          <p:val>
                                            <p:strVal val="#ppt_w"/>
                                          </p:val>
                                        </p:tav>
                                      </p:tavLst>
                                    </p:anim>
                                    <p:anim calcmode="lin" valueType="num">
                                      <p:cBhvr>
                                        <p:cTn id="18" dur="500" fill="hold"/>
                                        <p:tgtEl>
                                          <p:spTgt spid="656392"/>
                                        </p:tgtEl>
                                        <p:attrNameLst>
                                          <p:attrName>ppt_x</p:attrName>
                                        </p:attrNameLst>
                                      </p:cBhvr>
                                      <p:tavLst>
                                        <p:tav tm="0">
                                          <p:val>
                                            <p:strVal val="#ppt_x-.3"/>
                                          </p:val>
                                        </p:tav>
                                        <p:tav tm="50000">
                                          <p:val>
                                            <p:strVal val="#ppt_x"/>
                                          </p:val>
                                        </p:tav>
                                        <p:tav tm="100000">
                                          <p:val>
                                            <p:strVal val="#ppt_x"/>
                                          </p:val>
                                        </p:tav>
                                      </p:tavLst>
                                    </p:anim>
                                    <p:anim calcmode="lin" valueType="num">
                                      <p:cBhvr>
                                        <p:cTn id="19" dur="500" fill="hold"/>
                                        <p:tgtEl>
                                          <p:spTgt spid="6563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u pied de page 3">
            <a:extLst>
              <a:ext uri="{FF2B5EF4-FFF2-40B4-BE49-F238E27FC236}">
                <a16:creationId xmlns:a16="http://schemas.microsoft.com/office/drawing/2014/main" id="{DC243CE1-C309-4E08-86A5-CBFA61E7BDE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E58E2B53-ACC0-41FE-82B0-D1DF491172C9}" type="slidenum">
              <a:rPr lang="fr-FR" altLang="fr-FR" sz="1200" smtClean="0"/>
              <a:pPr/>
              <a:t>54</a:t>
            </a:fld>
            <a:endParaRPr lang="fr-FR" altLang="fr-FR" sz="1200" dirty="0"/>
          </a:p>
        </p:txBody>
      </p:sp>
      <p:pic>
        <p:nvPicPr>
          <p:cNvPr id="424972" name="Picture 12">
            <a:extLst>
              <a:ext uri="{FF2B5EF4-FFF2-40B4-BE49-F238E27FC236}">
                <a16:creationId xmlns:a16="http://schemas.microsoft.com/office/drawing/2014/main" id="{CBA0539C-802A-4127-91EE-D05B1EDA0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338263"/>
            <a:ext cx="3941763" cy="50228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24973" name="Picture 13">
            <a:extLst>
              <a:ext uri="{FF2B5EF4-FFF2-40B4-BE49-F238E27FC236}">
                <a16:creationId xmlns:a16="http://schemas.microsoft.com/office/drawing/2014/main" id="{6B4BC03F-872D-4E79-BC17-2A7AA9078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195388"/>
            <a:ext cx="7632700" cy="5321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3493" name="Text Box 15">
            <a:extLst>
              <a:ext uri="{FF2B5EF4-FFF2-40B4-BE49-F238E27FC236}">
                <a16:creationId xmlns:a16="http://schemas.microsoft.com/office/drawing/2014/main" id="{A8BCC320-49A2-4DC5-870E-CF4FEA5D0192}"/>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(12/18)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424972"/>
                                        </p:tgtEl>
                                        <p:attrNameLst>
                                          <p:attrName>style.visibility</p:attrName>
                                        </p:attrNameLst>
                                      </p:cBhvr>
                                      <p:to>
                                        <p:strVal val="visible"/>
                                      </p:to>
                                    </p:set>
                                    <p:animEffect transition="in" filter="diamond(out)">
                                      <p:cBhvr>
                                        <p:cTn id="7" dur="500"/>
                                        <p:tgtEl>
                                          <p:spTgt spid="4249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424973"/>
                                        </p:tgtEl>
                                        <p:attrNameLst>
                                          <p:attrName>style.visibility</p:attrName>
                                        </p:attrNameLst>
                                      </p:cBhvr>
                                      <p:to>
                                        <p:strVal val="visible"/>
                                      </p:to>
                                    </p:set>
                                    <p:animEffect transition="in" filter="diamond(out)">
                                      <p:cBhvr>
                                        <p:cTn id="12" dur="500"/>
                                        <p:tgtEl>
                                          <p:spTgt spid="424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u pied de page 3">
            <a:extLst>
              <a:ext uri="{FF2B5EF4-FFF2-40B4-BE49-F238E27FC236}">
                <a16:creationId xmlns:a16="http://schemas.microsoft.com/office/drawing/2014/main" id="{01631FD1-8A90-4879-98CD-D3168197198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9328E3B4-8A62-4D75-BD33-734463565F48}" type="slidenum">
              <a:rPr lang="fr-FR" altLang="fr-FR" sz="1200" smtClean="0"/>
              <a:pPr/>
              <a:t>55</a:t>
            </a:fld>
            <a:endParaRPr lang="fr-FR" altLang="fr-FR" sz="1200" dirty="0"/>
          </a:p>
        </p:txBody>
      </p:sp>
      <p:pic>
        <p:nvPicPr>
          <p:cNvPr id="661508" name="Picture 4">
            <a:extLst>
              <a:ext uri="{FF2B5EF4-FFF2-40B4-BE49-F238E27FC236}">
                <a16:creationId xmlns:a16="http://schemas.microsoft.com/office/drawing/2014/main" id="{12E53A83-8B30-43F0-9C1B-1FAF3A9E9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08050"/>
            <a:ext cx="8280400" cy="570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5">
            <a:extLst>
              <a:ext uri="{FF2B5EF4-FFF2-40B4-BE49-F238E27FC236}">
                <a16:creationId xmlns:a16="http://schemas.microsoft.com/office/drawing/2014/main" id="{A1F954BD-F21E-47B7-894F-959C93DEA863}"/>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(13/18)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61508"/>
                                        </p:tgtEl>
                                        <p:attrNameLst>
                                          <p:attrName>style.visibility</p:attrName>
                                        </p:attrNameLst>
                                      </p:cBhvr>
                                      <p:to>
                                        <p:strVal val="visible"/>
                                      </p:to>
                                    </p:set>
                                    <p:animEffect transition="in" filter="diamond(out)">
                                      <p:cBhvr>
                                        <p:cTn id="7" dur="500"/>
                                        <p:tgtEl>
                                          <p:spTgt spid="66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u pied de page 3">
            <a:extLst>
              <a:ext uri="{FF2B5EF4-FFF2-40B4-BE49-F238E27FC236}">
                <a16:creationId xmlns:a16="http://schemas.microsoft.com/office/drawing/2014/main" id="{53B88896-506B-46ED-8EDB-24BB6A76BE3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72F58C17-E5A4-4381-8B17-29445CC4921B}" type="slidenum">
              <a:rPr lang="fr-FR" altLang="fr-FR" sz="1200" smtClean="0"/>
              <a:pPr/>
              <a:t>56</a:t>
            </a:fld>
            <a:endParaRPr lang="fr-FR" altLang="fr-FR" sz="1200" dirty="0"/>
          </a:p>
        </p:txBody>
      </p:sp>
      <p:pic>
        <p:nvPicPr>
          <p:cNvPr id="660485" name="Picture 5">
            <a:extLst>
              <a:ext uri="{FF2B5EF4-FFF2-40B4-BE49-F238E27FC236}">
                <a16:creationId xmlns:a16="http://schemas.microsoft.com/office/drawing/2014/main" id="{25AA5232-7F7D-4491-84CF-6CD75557A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49350"/>
            <a:ext cx="8064500" cy="55927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0484" name="Picture 4">
            <a:extLst>
              <a:ext uri="{FF2B5EF4-FFF2-40B4-BE49-F238E27FC236}">
                <a16:creationId xmlns:a16="http://schemas.microsoft.com/office/drawing/2014/main" id="{87ED837D-86D8-4FC7-82AD-B58D9AFC1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276475"/>
            <a:ext cx="4084638" cy="2816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0486" name="Picture 6">
            <a:extLst>
              <a:ext uri="{FF2B5EF4-FFF2-40B4-BE49-F238E27FC236}">
                <a16:creationId xmlns:a16="http://schemas.microsoft.com/office/drawing/2014/main" id="{FD80C369-6225-46EE-942B-32A87A4CF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5876925"/>
            <a:ext cx="5400675" cy="727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5542" name="Text Box 7">
            <a:extLst>
              <a:ext uri="{FF2B5EF4-FFF2-40B4-BE49-F238E27FC236}">
                <a16:creationId xmlns:a16="http://schemas.microsoft.com/office/drawing/2014/main" id="{FB3BCDE9-EAE5-4BF6-B5AB-2F54AE168E5C}"/>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(14/18)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60485"/>
                                        </p:tgtEl>
                                        <p:attrNameLst>
                                          <p:attrName>style.visibility</p:attrName>
                                        </p:attrNameLst>
                                      </p:cBhvr>
                                      <p:to>
                                        <p:strVal val="visible"/>
                                      </p:to>
                                    </p:set>
                                    <p:animEffect transition="in" filter="diamond(out)">
                                      <p:cBhvr>
                                        <p:cTn id="7" dur="500"/>
                                        <p:tgtEl>
                                          <p:spTgt spid="6604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60486"/>
                                        </p:tgtEl>
                                        <p:attrNameLst>
                                          <p:attrName>style.visibility</p:attrName>
                                        </p:attrNameLst>
                                      </p:cBhvr>
                                      <p:to>
                                        <p:strVal val="visible"/>
                                      </p:to>
                                    </p:set>
                                    <p:animEffect transition="in" filter="dissolve">
                                      <p:cBhvr>
                                        <p:cTn id="12" dur="500"/>
                                        <p:tgtEl>
                                          <p:spTgt spid="6604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60484"/>
                                        </p:tgtEl>
                                        <p:attrNameLst>
                                          <p:attrName>style.visibility</p:attrName>
                                        </p:attrNameLst>
                                      </p:cBhvr>
                                      <p:to>
                                        <p:strVal val="visible"/>
                                      </p:to>
                                    </p:set>
                                    <p:animEffect transition="in" filter="dissolve">
                                      <p:cBhvr>
                                        <p:cTn id="17" dur="500"/>
                                        <p:tgtEl>
                                          <p:spTgt spid="66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u pied de page 3">
            <a:extLst>
              <a:ext uri="{FF2B5EF4-FFF2-40B4-BE49-F238E27FC236}">
                <a16:creationId xmlns:a16="http://schemas.microsoft.com/office/drawing/2014/main" id="{C63C1F73-29A5-4ACF-96F5-F3E1943A0CB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BA162DA1-15A8-450E-A5AC-02C689D68916}" type="slidenum">
              <a:rPr lang="fr-FR" altLang="fr-FR" sz="1200" smtClean="0"/>
              <a:pPr/>
              <a:t>57</a:t>
            </a:fld>
            <a:endParaRPr lang="fr-FR" altLang="fr-FR" sz="1200" dirty="0"/>
          </a:p>
        </p:txBody>
      </p:sp>
      <p:pic>
        <p:nvPicPr>
          <p:cNvPr id="664580" name="Picture 4">
            <a:extLst>
              <a:ext uri="{FF2B5EF4-FFF2-40B4-BE49-F238E27FC236}">
                <a16:creationId xmlns:a16="http://schemas.microsoft.com/office/drawing/2014/main" id="{DB13B05E-4B4C-4B0A-94CE-E7AB60A42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68413"/>
            <a:ext cx="8893175" cy="5113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6564" name="Text Box 5">
            <a:extLst>
              <a:ext uri="{FF2B5EF4-FFF2-40B4-BE49-F238E27FC236}">
                <a16:creationId xmlns:a16="http://schemas.microsoft.com/office/drawing/2014/main" id="{2224A22B-E5E5-4C87-BBB6-E80EC82BCC1A}"/>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(15/18)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64580"/>
                                        </p:tgtEl>
                                        <p:attrNameLst>
                                          <p:attrName>style.visibility</p:attrName>
                                        </p:attrNameLst>
                                      </p:cBhvr>
                                      <p:to>
                                        <p:strVal val="visible"/>
                                      </p:to>
                                    </p:set>
                                    <p:animEffect transition="in" filter="diamond(out)">
                                      <p:cBhvr>
                                        <p:cTn id="7" dur="500"/>
                                        <p:tgtEl>
                                          <p:spTgt spid="66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u pied de page 3">
            <a:extLst>
              <a:ext uri="{FF2B5EF4-FFF2-40B4-BE49-F238E27FC236}">
                <a16:creationId xmlns:a16="http://schemas.microsoft.com/office/drawing/2014/main" id="{CEDCC8E2-DB17-4ACA-AF20-13E1A4D4AE5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2F72D147-0D74-4599-88BF-43CA8E20DC65}" type="slidenum">
              <a:rPr lang="fr-FR" altLang="fr-FR" sz="1200" smtClean="0"/>
              <a:pPr/>
              <a:t>58</a:t>
            </a:fld>
            <a:endParaRPr lang="fr-FR" altLang="fr-FR" sz="1200" dirty="0"/>
          </a:p>
        </p:txBody>
      </p:sp>
      <p:pic>
        <p:nvPicPr>
          <p:cNvPr id="663556" name="Picture 4">
            <a:extLst>
              <a:ext uri="{FF2B5EF4-FFF2-40B4-BE49-F238E27FC236}">
                <a16:creationId xmlns:a16="http://schemas.microsoft.com/office/drawing/2014/main" id="{EA73983B-F67E-4A96-BC0C-CFB2A3081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3719513" cy="738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3557" name="Picture 5">
            <a:extLst>
              <a:ext uri="{FF2B5EF4-FFF2-40B4-BE49-F238E27FC236}">
                <a16:creationId xmlns:a16="http://schemas.microsoft.com/office/drawing/2014/main" id="{6888BF8E-4115-4F94-9066-26C2BF0C3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060575"/>
            <a:ext cx="8424863" cy="4733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3558" name="Picture 6">
            <a:extLst>
              <a:ext uri="{FF2B5EF4-FFF2-40B4-BE49-F238E27FC236}">
                <a16:creationId xmlns:a16="http://schemas.microsoft.com/office/drawing/2014/main" id="{075337F7-D79D-4A5A-8592-72585AE23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196975"/>
            <a:ext cx="4225925" cy="752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7590" name="Text Box 7">
            <a:extLst>
              <a:ext uri="{FF2B5EF4-FFF2-40B4-BE49-F238E27FC236}">
                <a16:creationId xmlns:a16="http://schemas.microsoft.com/office/drawing/2014/main" id="{CAF7E7E4-0485-49B5-A7F1-47AF576E64E2}"/>
              </a:ext>
            </a:extLst>
          </p:cNvPr>
          <p:cNvSpPr txBox="1">
            <a:spLocks noChangeArrowheads="1"/>
          </p:cNvSpPr>
          <p:nvPr/>
        </p:nvSpPr>
        <p:spPr bwMode="auto">
          <a:xfrm>
            <a:off x="1042988" y="317500"/>
            <a:ext cx="8243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(16/18)</a:t>
            </a:r>
            <a:endParaRPr lang="fr-FR" altLang="fr-FR" sz="2800" b="1">
              <a:solidFill>
                <a:srgbClr val="FF0000"/>
              </a:solidFill>
            </a:endParaRPr>
          </a:p>
        </p:txBody>
      </p:sp>
      <p:sp>
        <p:nvSpPr>
          <p:cNvPr id="67591" name="Text Box 8">
            <a:extLst>
              <a:ext uri="{FF2B5EF4-FFF2-40B4-BE49-F238E27FC236}">
                <a16:creationId xmlns:a16="http://schemas.microsoft.com/office/drawing/2014/main" id="{3EAC144F-B2E6-4569-B747-7A121FD3187B}"/>
              </a:ext>
            </a:extLst>
          </p:cNvPr>
          <p:cNvSpPr txBox="1">
            <a:spLocks noChangeArrowheads="1"/>
          </p:cNvSpPr>
          <p:nvPr/>
        </p:nvSpPr>
        <p:spPr bwMode="auto">
          <a:xfrm>
            <a:off x="3492500" y="1341438"/>
            <a:ext cx="1944688" cy="4064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a:t>Application vide</a:t>
            </a:r>
            <a:endParaRPr lang="fr-FR" altLang="fr-FR"/>
          </a:p>
        </p:txBody>
      </p:sp>
      <p:pic>
        <p:nvPicPr>
          <p:cNvPr id="663561" name="Picture 9">
            <a:extLst>
              <a:ext uri="{FF2B5EF4-FFF2-40B4-BE49-F238E27FC236}">
                <a16:creationId xmlns:a16="http://schemas.microsoft.com/office/drawing/2014/main" id="{A689BC7B-F922-42CA-A8FB-2F4794692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860800"/>
            <a:ext cx="3240087" cy="2552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63562" name="Picture 10">
            <a:extLst>
              <a:ext uri="{FF2B5EF4-FFF2-40B4-BE49-F238E27FC236}">
                <a16:creationId xmlns:a16="http://schemas.microsoft.com/office/drawing/2014/main" id="{F99403AB-F0D9-4756-B96A-0F1133918B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2781300"/>
            <a:ext cx="2343150" cy="3614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663556"/>
                                        </p:tgtEl>
                                        <p:attrNameLst>
                                          <p:attrName>style.visibility</p:attrName>
                                        </p:attrNameLst>
                                      </p:cBhvr>
                                      <p:to>
                                        <p:strVal val="visible"/>
                                      </p:to>
                                    </p:set>
                                    <p:animEffect transition="in" filter="dissolve">
                                      <p:cBhvr>
                                        <p:cTn id="7" dur="500"/>
                                        <p:tgtEl>
                                          <p:spTgt spid="663556"/>
                                        </p:tgtEl>
                                      </p:cBhvr>
                                    </p:animEffect>
                                  </p:childTnLst>
                                </p:cTn>
                              </p:par>
                            </p:childTnLst>
                          </p:cTn>
                        </p:par>
                        <p:par>
                          <p:cTn id="8" fill="hold" nodeType="afterGroup">
                            <p:stCondLst>
                              <p:cond delay="500"/>
                            </p:stCondLst>
                            <p:childTnLst>
                              <p:par>
                                <p:cTn id="9" presetID="9" presetClass="entr" presetSubtype="0" fill="hold" nodeType="afterEffect">
                                  <p:stCondLst>
                                    <p:cond delay="500"/>
                                  </p:stCondLst>
                                  <p:childTnLst>
                                    <p:set>
                                      <p:cBhvr>
                                        <p:cTn id="10" dur="1" fill="hold">
                                          <p:stCondLst>
                                            <p:cond delay="0"/>
                                          </p:stCondLst>
                                        </p:cTn>
                                        <p:tgtEl>
                                          <p:spTgt spid="663558"/>
                                        </p:tgtEl>
                                        <p:attrNameLst>
                                          <p:attrName>style.visibility</p:attrName>
                                        </p:attrNameLst>
                                      </p:cBhvr>
                                      <p:to>
                                        <p:strVal val="visible"/>
                                      </p:to>
                                    </p:set>
                                    <p:animEffect transition="in" filter="dissolve">
                                      <p:cBhvr>
                                        <p:cTn id="11" dur="500"/>
                                        <p:tgtEl>
                                          <p:spTgt spid="6635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3557"/>
                                        </p:tgtEl>
                                        <p:attrNameLst>
                                          <p:attrName>style.visibility</p:attrName>
                                        </p:attrNameLst>
                                      </p:cBhvr>
                                      <p:to>
                                        <p:strVal val="visible"/>
                                      </p:to>
                                    </p:set>
                                    <p:animEffect transition="in" filter="dissolve">
                                      <p:cBhvr>
                                        <p:cTn id="16" dur="500"/>
                                        <p:tgtEl>
                                          <p:spTgt spid="66355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663561"/>
                                        </p:tgtEl>
                                        <p:attrNameLst>
                                          <p:attrName>style.visibility</p:attrName>
                                        </p:attrNameLst>
                                      </p:cBhvr>
                                      <p:to>
                                        <p:strVal val="visible"/>
                                      </p:to>
                                    </p:set>
                                    <p:animEffect transition="in" filter="dissolve">
                                      <p:cBhvr>
                                        <p:cTn id="21" dur="500"/>
                                        <p:tgtEl>
                                          <p:spTgt spid="66356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663562"/>
                                        </p:tgtEl>
                                        <p:attrNameLst>
                                          <p:attrName>style.visibility</p:attrName>
                                        </p:attrNameLst>
                                      </p:cBhvr>
                                      <p:to>
                                        <p:strVal val="visible"/>
                                      </p:to>
                                    </p:set>
                                    <p:animEffect transition="in" filter="dissolve">
                                      <p:cBhvr>
                                        <p:cTn id="26" dur="500"/>
                                        <p:tgtEl>
                                          <p:spTgt spid="66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u pied de page 3">
            <a:extLst>
              <a:ext uri="{FF2B5EF4-FFF2-40B4-BE49-F238E27FC236}">
                <a16:creationId xmlns:a16="http://schemas.microsoft.com/office/drawing/2014/main" id="{6F4F7152-0BA1-468F-8B85-4930743EC96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1A2DC63D-10E6-401E-BB7E-EAE52D39A6C9}" type="slidenum">
              <a:rPr lang="fr-FR" altLang="fr-FR" sz="1200" smtClean="0"/>
              <a:pPr/>
              <a:t>59</a:t>
            </a:fld>
            <a:endParaRPr lang="fr-FR" altLang="fr-FR" sz="1200" dirty="0"/>
          </a:p>
        </p:txBody>
      </p:sp>
      <p:sp>
        <p:nvSpPr>
          <p:cNvPr id="68611" name="Text Box 8">
            <a:extLst>
              <a:ext uri="{FF2B5EF4-FFF2-40B4-BE49-F238E27FC236}">
                <a16:creationId xmlns:a16="http://schemas.microsoft.com/office/drawing/2014/main" id="{C40B1D71-E3D5-4E3A-99BC-3182EEF033DD}"/>
              </a:ext>
            </a:extLst>
          </p:cNvPr>
          <p:cNvSpPr txBox="1">
            <a:spLocks noChangeArrowheads="1"/>
          </p:cNvSpPr>
          <p:nvPr/>
        </p:nvSpPr>
        <p:spPr bwMode="auto">
          <a:xfrm>
            <a:off x="936625" y="317500"/>
            <a:ext cx="8315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(17/18)</a:t>
            </a:r>
            <a:endParaRPr lang="fr-FR" altLang="fr-FR" sz="2800" b="1">
              <a:solidFill>
                <a:srgbClr val="FF0000"/>
              </a:solidFill>
            </a:endParaRPr>
          </a:p>
        </p:txBody>
      </p:sp>
      <p:sp>
        <p:nvSpPr>
          <p:cNvPr id="428036" name="Text Box 4">
            <a:extLst>
              <a:ext uri="{FF2B5EF4-FFF2-40B4-BE49-F238E27FC236}">
                <a16:creationId xmlns:a16="http://schemas.microsoft.com/office/drawing/2014/main" id="{9E501B6E-89CF-42DE-B1A9-07979A7468C2}"/>
              </a:ext>
            </a:extLst>
          </p:cNvPr>
          <p:cNvSpPr txBox="1">
            <a:spLocks noChangeArrowheads="1"/>
          </p:cNvSpPr>
          <p:nvPr/>
        </p:nvSpPr>
        <p:spPr bwMode="auto">
          <a:xfrm>
            <a:off x="179388" y="1268413"/>
            <a:ext cx="8785225" cy="2682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Mais il faudra probablement encore installer un </a:t>
            </a:r>
            <a:r>
              <a:rPr lang="fr-FR" altLang="fr-FR" b="1"/>
              <a:t>AVD</a:t>
            </a:r>
            <a:r>
              <a:rPr lang="fr-FR" altLang="fr-FR"/>
              <a:t> (</a:t>
            </a:r>
            <a:r>
              <a:rPr lang="fr-FR" altLang="fr-FR" b="1"/>
              <a:t>A</a:t>
            </a:r>
            <a:r>
              <a:rPr lang="fr-FR" altLang="fr-FR"/>
              <a:t>ndroid </a:t>
            </a:r>
            <a:r>
              <a:rPr lang="fr-FR" altLang="fr-FR" b="1"/>
              <a:t>V</a:t>
            </a:r>
            <a:r>
              <a:rPr lang="fr-FR" altLang="fr-FR"/>
              <a:t>irtual </a:t>
            </a:r>
            <a:r>
              <a:rPr lang="fr-FR" altLang="fr-FR" b="1"/>
              <a:t>D</a:t>
            </a:r>
            <a:r>
              <a:rPr lang="fr-FR" altLang="fr-FR"/>
              <a:t>evice), c'est-à-dire </a:t>
            </a:r>
            <a:r>
              <a:rPr lang="fr-FR" altLang="fr-FR" b="1"/>
              <a:t>une version de l'émulateur de mobile </a:t>
            </a:r>
            <a:r>
              <a:rPr lang="fr-FR" altLang="fr-FR"/>
              <a:t>configuré selon certaines options pour représenter au mieux un mobile qui existe dans la réalité. </a:t>
            </a:r>
          </a:p>
          <a:p>
            <a:pPr eaLnBrk="1" hangingPunct="1">
              <a:spcBef>
                <a:spcPct val="50000"/>
              </a:spcBef>
              <a:buFont typeface="Symbol" panose="05050102010706020507" pitchFamily="18" charset="2"/>
              <a:buNone/>
            </a:pPr>
            <a:r>
              <a:rPr lang="fr-FR" altLang="fr-FR"/>
              <a:t>L'étape est quasi-obligatoire, car </a:t>
            </a:r>
            <a:r>
              <a:rPr lang="fr-FR" altLang="fr-FR" u="sng"/>
              <a:t>l'AVD par défaut</a:t>
            </a:r>
            <a:r>
              <a:rPr lang="fr-FR" altLang="fr-FR"/>
              <a:t> (qui n'existe pas si on installe le SDK manuellement) est un </a:t>
            </a:r>
            <a:r>
              <a:rPr lang="fr-FR" altLang="fr-FR" b="1"/>
              <a:t>Google Nexus</a:t>
            </a:r>
            <a:r>
              <a:rPr lang="fr-FR" altLang="fr-FR"/>
              <a:t>. Cela peut se faire avec l'"</a:t>
            </a:r>
            <a:r>
              <a:rPr lang="fr-FR" altLang="fr-FR" b="1">
                <a:solidFill>
                  <a:schemeClr val="accent2"/>
                </a:solidFill>
              </a:rPr>
              <a:t>AVD Manager</a:t>
            </a:r>
            <a:r>
              <a:rPr lang="fr-FR" altLang="fr-FR"/>
              <a:t>", appelé directement ou depuis le SDK Manager, dans lequel on peut définir un appareil virtuel. Un tableau initialement vide est destiné à contenir la liste des AVD; un appui sur le bouton New donne le panneau de définition d'un mobile :</a:t>
            </a:r>
          </a:p>
        </p:txBody>
      </p:sp>
      <p:pic>
        <p:nvPicPr>
          <p:cNvPr id="428038" name="Picture 6">
            <a:extLst>
              <a:ext uri="{FF2B5EF4-FFF2-40B4-BE49-F238E27FC236}">
                <a16:creationId xmlns:a16="http://schemas.microsoft.com/office/drawing/2014/main" id="{44D8853A-EA81-4A0D-9BC3-749505E4E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021138"/>
            <a:ext cx="2881313" cy="2686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28037" name="Picture 5">
            <a:extLst>
              <a:ext uri="{FF2B5EF4-FFF2-40B4-BE49-F238E27FC236}">
                <a16:creationId xmlns:a16="http://schemas.microsoft.com/office/drawing/2014/main" id="{548D32EF-A6C3-436F-94D7-B0E2FA6A0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900" y="184150"/>
            <a:ext cx="3975100" cy="6673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28041" name="Text Box 9">
            <a:extLst>
              <a:ext uri="{FF2B5EF4-FFF2-40B4-BE49-F238E27FC236}">
                <a16:creationId xmlns:a16="http://schemas.microsoft.com/office/drawing/2014/main" id="{FE657374-F695-48BA-A924-EFC7CFE61F3B}"/>
              </a:ext>
            </a:extLst>
          </p:cNvPr>
          <p:cNvSpPr txBox="1">
            <a:spLocks noChangeArrowheads="1"/>
          </p:cNvSpPr>
          <p:nvPr/>
        </p:nvSpPr>
        <p:spPr bwMode="auto">
          <a:xfrm>
            <a:off x="179388" y="5949950"/>
            <a:ext cx="8640762" cy="590550"/>
          </a:xfrm>
          <a:prstGeom prst="rect">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1600"/>
              <a:t>Google Nexus : appareils tournant sous le système Android produit par Google en coopération avec des constructeurs comme Motorola, Lenovo, Asus, Samsung, HTC.</a:t>
            </a:r>
            <a:endParaRPr lang="fr-FR" altLang="fr-FR" sz="16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28036">
                                            <p:txEl>
                                              <p:pRg st="0" end="0"/>
                                            </p:txEl>
                                          </p:spTgt>
                                        </p:tgtEl>
                                        <p:attrNameLst>
                                          <p:attrName>style.visibility</p:attrName>
                                        </p:attrNameLst>
                                      </p:cBhvr>
                                      <p:to>
                                        <p:strVal val="visible"/>
                                      </p:to>
                                    </p:set>
                                    <p:animEffect transition="in" filter="dissolve">
                                      <p:cBhvr>
                                        <p:cTn id="7" dur="500"/>
                                        <p:tgtEl>
                                          <p:spTgt spid="4280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28036">
                                            <p:txEl>
                                              <p:pRg st="1" end="1"/>
                                            </p:txEl>
                                          </p:spTgt>
                                        </p:tgtEl>
                                        <p:attrNameLst>
                                          <p:attrName>style.visibility</p:attrName>
                                        </p:attrNameLst>
                                      </p:cBhvr>
                                      <p:to>
                                        <p:strVal val="visible"/>
                                      </p:to>
                                    </p:set>
                                    <p:animEffect transition="in" filter="dissolve">
                                      <p:cBhvr>
                                        <p:cTn id="12" dur="500"/>
                                        <p:tgtEl>
                                          <p:spTgt spid="428036">
                                            <p:txEl>
                                              <p:pRg st="1" end="1"/>
                                            </p:txEl>
                                          </p:spTgt>
                                        </p:tgtEl>
                                      </p:cBhvr>
                                    </p:animEffect>
                                  </p:childTnLst>
                                </p:cTn>
                              </p:par>
                            </p:childTnLst>
                          </p:cTn>
                        </p:par>
                        <p:par>
                          <p:cTn id="13" fill="hold" nodeType="afterGroup">
                            <p:stCondLst>
                              <p:cond delay="500"/>
                            </p:stCondLst>
                            <p:childTnLst>
                              <p:par>
                                <p:cTn id="14" presetID="9" presetClass="entr" presetSubtype="0" fill="hold" grpId="0" nodeType="afterEffect">
                                  <p:stCondLst>
                                    <p:cond delay="1000"/>
                                  </p:stCondLst>
                                  <p:childTnLst>
                                    <p:set>
                                      <p:cBhvr>
                                        <p:cTn id="15" dur="1" fill="hold">
                                          <p:stCondLst>
                                            <p:cond delay="0"/>
                                          </p:stCondLst>
                                        </p:cTn>
                                        <p:tgtEl>
                                          <p:spTgt spid="428041"/>
                                        </p:tgtEl>
                                        <p:attrNameLst>
                                          <p:attrName>style.visibility</p:attrName>
                                        </p:attrNameLst>
                                      </p:cBhvr>
                                      <p:to>
                                        <p:strVal val="visible"/>
                                      </p:to>
                                    </p:set>
                                    <p:animEffect transition="in" filter="dissolve">
                                      <p:cBhvr>
                                        <p:cTn id="16" dur="500"/>
                                        <p:tgtEl>
                                          <p:spTgt spid="4280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32" fill="hold" nodeType="clickEffect">
                                  <p:stCondLst>
                                    <p:cond delay="0"/>
                                  </p:stCondLst>
                                  <p:childTnLst>
                                    <p:set>
                                      <p:cBhvr>
                                        <p:cTn id="20" dur="1" fill="hold">
                                          <p:stCondLst>
                                            <p:cond delay="0"/>
                                          </p:stCondLst>
                                        </p:cTn>
                                        <p:tgtEl>
                                          <p:spTgt spid="428037"/>
                                        </p:tgtEl>
                                        <p:attrNameLst>
                                          <p:attrName>style.visibility</p:attrName>
                                        </p:attrNameLst>
                                      </p:cBhvr>
                                      <p:to>
                                        <p:strVal val="visible"/>
                                      </p:to>
                                    </p:set>
                                    <p:animEffect transition="in" filter="diamond(out)">
                                      <p:cBhvr>
                                        <p:cTn id="21" dur="500"/>
                                        <p:tgtEl>
                                          <p:spTgt spid="42803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32" fill="hold" nodeType="clickEffect">
                                  <p:stCondLst>
                                    <p:cond delay="0"/>
                                  </p:stCondLst>
                                  <p:childTnLst>
                                    <p:set>
                                      <p:cBhvr>
                                        <p:cTn id="25" dur="1" fill="hold">
                                          <p:stCondLst>
                                            <p:cond delay="0"/>
                                          </p:stCondLst>
                                        </p:cTn>
                                        <p:tgtEl>
                                          <p:spTgt spid="428038"/>
                                        </p:tgtEl>
                                        <p:attrNameLst>
                                          <p:attrName>style.visibility</p:attrName>
                                        </p:attrNameLst>
                                      </p:cBhvr>
                                      <p:to>
                                        <p:strVal val="visible"/>
                                      </p:to>
                                    </p:set>
                                    <p:animEffect transition="in" filter="diamond(out)">
                                      <p:cBhvr>
                                        <p:cTn id="26" dur="500"/>
                                        <p:tgtEl>
                                          <p:spTgt spid="428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u pied de page 2">
            <a:extLst>
              <a:ext uri="{FF2B5EF4-FFF2-40B4-BE49-F238E27FC236}">
                <a16:creationId xmlns:a16="http://schemas.microsoft.com/office/drawing/2014/main" id="{393A07A3-4C43-4890-9387-7C94BDD66D5E}"/>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9C898FF2-A0D3-42BF-88F3-47E726043267}" type="slidenum">
              <a:rPr lang="fr-FR" altLang="fr-FR" sz="1200" smtClean="0"/>
              <a:pPr/>
              <a:t>6</a:t>
            </a:fld>
            <a:endParaRPr lang="fr-FR" altLang="fr-FR" sz="1200" dirty="0"/>
          </a:p>
        </p:txBody>
      </p:sp>
      <p:sp>
        <p:nvSpPr>
          <p:cNvPr id="12291" name="Rectangle 11">
            <a:extLst>
              <a:ext uri="{FF2B5EF4-FFF2-40B4-BE49-F238E27FC236}">
                <a16:creationId xmlns:a16="http://schemas.microsoft.com/office/drawing/2014/main" id="{90AC79B6-BBD4-45E0-9D78-A1ADC219436A}"/>
              </a:ext>
            </a:extLst>
          </p:cNvPr>
          <p:cNvSpPr>
            <a:spLocks noChangeArrowheads="1"/>
          </p:cNvSpPr>
          <p:nvPr/>
        </p:nvSpPr>
        <p:spPr bwMode="auto">
          <a:xfrm>
            <a:off x="1763713" y="3068638"/>
            <a:ext cx="9144000" cy="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endParaRPr lang="fr-FR" altLang="fr-FR"/>
          </a:p>
        </p:txBody>
      </p:sp>
      <p:sp>
        <p:nvSpPr>
          <p:cNvPr id="414732" name="Text Box 12">
            <a:extLst>
              <a:ext uri="{FF2B5EF4-FFF2-40B4-BE49-F238E27FC236}">
                <a16:creationId xmlns:a16="http://schemas.microsoft.com/office/drawing/2014/main" id="{22D705C9-3405-4711-A883-FE74078BC570}"/>
              </a:ext>
            </a:extLst>
          </p:cNvPr>
          <p:cNvSpPr txBox="1">
            <a:spLocks noChangeArrowheads="1"/>
          </p:cNvSpPr>
          <p:nvPr/>
        </p:nvSpPr>
        <p:spPr bwMode="auto">
          <a:xfrm>
            <a:off x="564202" y="1176933"/>
            <a:ext cx="7956551" cy="5978560"/>
          </a:xfrm>
          <a:prstGeom prst="rect">
            <a:avLst/>
          </a:prstGeom>
          <a:noFill/>
          <a:ln>
            <a:noFill/>
          </a:ln>
          <a:effectLst/>
        </p:spPr>
        <p:txBody>
          <a:bodyPr wrap="square">
            <a:spAutoFit/>
          </a:bodyPr>
          <a:lstStyle>
            <a:lvl1pPr>
              <a:spcBef>
                <a:spcPct val="50000"/>
              </a:spcBef>
              <a:buFont typeface="Symbol" panose="05050102010706020507" pitchFamily="18" charset="2"/>
              <a:defRPr sz="2000">
                <a:solidFill>
                  <a:schemeClr val="tx1"/>
                </a:solidFill>
                <a:latin typeface="Times New Roman" panose="02020603050405020304" pitchFamily="18" charset="0"/>
              </a:defRPr>
            </a:lvl1pPr>
            <a:lvl2pPr marL="742950" indent="-285750">
              <a:spcBef>
                <a:spcPct val="50000"/>
              </a:spcBef>
              <a:buFont typeface="Symbol" panose="05050102010706020507" pitchFamily="18" charset="2"/>
              <a:defRPr sz="2000">
                <a:solidFill>
                  <a:schemeClr val="tx1"/>
                </a:solidFill>
                <a:latin typeface="Times New Roman" panose="02020603050405020304" pitchFamily="18" charset="0"/>
              </a:defRPr>
            </a:lvl2pPr>
            <a:lvl3pPr marL="1143000" indent="-228600">
              <a:spcBef>
                <a:spcPct val="50000"/>
              </a:spcBef>
              <a:buFont typeface="Symbol" panose="05050102010706020507" pitchFamily="18" charset="2"/>
              <a:defRPr sz="2000">
                <a:solidFill>
                  <a:schemeClr val="tx1"/>
                </a:solidFill>
                <a:latin typeface="Times New Roman" panose="02020603050405020304" pitchFamily="18" charset="0"/>
              </a:defRPr>
            </a:lvl3pPr>
            <a:lvl4pPr marL="1600200" indent="-228600">
              <a:spcBef>
                <a:spcPct val="50000"/>
              </a:spcBef>
              <a:buFont typeface="Symbol" panose="05050102010706020507" pitchFamily="18" charset="2"/>
              <a:defRPr sz="2000">
                <a:solidFill>
                  <a:schemeClr val="tx1"/>
                </a:solidFill>
                <a:latin typeface="Times New Roman" panose="02020603050405020304" pitchFamily="18" charset="0"/>
              </a:defRPr>
            </a:lvl4pPr>
            <a:lvl5pPr marL="2057400" indent="-228600">
              <a:spcBef>
                <a:spcPct val="50000"/>
              </a:spcBef>
              <a:buFont typeface="Symbol" panose="05050102010706020507" pitchFamily="18" charset="2"/>
              <a:defRPr sz="2000">
                <a:solidFill>
                  <a:schemeClr val="tx1"/>
                </a:solidFill>
                <a:latin typeface="Times New Roman" panose="02020603050405020304" pitchFamily="18" charset="0"/>
              </a:defRPr>
            </a:lvl5pPr>
            <a:lvl6pPr marL="25146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6pPr>
            <a:lvl7pPr marL="29718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7pPr>
            <a:lvl8pPr marL="34290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8pPr>
            <a:lvl9pPr marL="3886200" indent="-228600" eaLnBrk="0" fontAlgn="base" hangingPunct="0">
              <a:spcBef>
                <a:spcPct val="50000"/>
              </a:spcBef>
              <a:spcAft>
                <a:spcPct val="0"/>
              </a:spcAft>
              <a:buFont typeface="Symbol" panose="05050102010706020507" pitchFamily="18" charset="2"/>
              <a:defRPr sz="2000">
                <a:solidFill>
                  <a:schemeClr val="tx1"/>
                </a:solidFill>
                <a:latin typeface="Times New Roman" panose="02020603050405020304" pitchFamily="18" charset="0"/>
              </a:defRPr>
            </a:lvl9pPr>
          </a:lstStyle>
          <a:p>
            <a:pPr eaLnBrk="1" hangingPunct="1">
              <a:defRPr/>
            </a:pPr>
            <a:r>
              <a:rPr lang="fr-FR" altLang="fr-FR" dirty="0"/>
              <a:t>Il faut donc choisir avant le développement proprement dit:</a:t>
            </a:r>
          </a:p>
          <a:p>
            <a:pPr marL="342900" indent="-342900" eaLnBrk="1" hangingPunct="1">
              <a:buFont typeface="Arial" panose="020B0604020202020204" pitchFamily="34" charset="0"/>
              <a:buChar char="•"/>
              <a:defRPr/>
            </a:pPr>
            <a:r>
              <a:rPr lang="fr-FR" altLang="fr-FR" dirty="0"/>
              <a:t>Le développement,  uniquement pour Android  ou pour </a:t>
            </a:r>
            <a:r>
              <a:rPr lang="fr-FR" altLang="fr-FR" dirty="0" err="1"/>
              <a:t>Iphone</a:t>
            </a:r>
            <a:r>
              <a:rPr lang="fr-FR" altLang="fr-FR" dirty="0"/>
              <a:t> (Swift) ?</a:t>
            </a:r>
          </a:p>
          <a:p>
            <a:pPr marL="1085850" lvl="1" indent="-342900" eaLnBrk="1" hangingPunct="1">
              <a:buFont typeface="Courier New" panose="02070309020205020404" pitchFamily="49" charset="0"/>
              <a:buChar char="o"/>
              <a:defRPr/>
            </a:pPr>
            <a:r>
              <a:rPr lang="fr-FR" altLang="fr-FR" dirty="0"/>
              <a:t>Pour Android, quelle version ?  API ?</a:t>
            </a:r>
          </a:p>
          <a:p>
            <a:pPr marL="1085850" lvl="1" indent="-342900" eaLnBrk="1" hangingPunct="1">
              <a:buFont typeface="Courier New" panose="02070309020205020404" pitchFamily="49" charset="0"/>
              <a:buChar char="o"/>
              <a:defRPr/>
            </a:pPr>
            <a:r>
              <a:rPr lang="fr-FR" altLang="fr-FR" dirty="0"/>
              <a:t>Pour </a:t>
            </a:r>
            <a:r>
              <a:rPr lang="fr-FR" altLang="fr-FR" dirty="0" err="1"/>
              <a:t>Iphone</a:t>
            </a:r>
            <a:r>
              <a:rPr lang="fr-FR" altLang="fr-FR" dirty="0"/>
              <a:t>, il faut une licence et avant le développement (complètement différent d’Android), il faut commencer par créer un storyboard (succession des différents écrans avec un code généré en arrière plan).</a:t>
            </a:r>
          </a:p>
          <a:p>
            <a:pPr marL="342900" indent="-342900" eaLnBrk="1" hangingPunct="1">
              <a:buFont typeface="Arial" panose="020B0604020202020204" pitchFamily="34" charset="0"/>
              <a:buChar char="•"/>
              <a:defRPr/>
            </a:pPr>
            <a:r>
              <a:rPr lang="fr-FR" altLang="fr-FR" dirty="0"/>
              <a:t>Plateforme de développement par exemple : </a:t>
            </a:r>
            <a:r>
              <a:rPr lang="fr-FR" altLang="fr-FR" dirty="0">
                <a:highlight>
                  <a:srgbClr val="FFFF00"/>
                </a:highlight>
              </a:rPr>
              <a:t>Android Studio ou </a:t>
            </a:r>
            <a:endParaRPr lang="fr-FR" altLang="fr-FR" dirty="0"/>
          </a:p>
          <a:p>
            <a:pPr marL="342900" indent="-342900" eaLnBrk="1" hangingPunct="1">
              <a:buFont typeface="Arial" panose="020B0604020202020204" pitchFamily="34" charset="0"/>
              <a:buChar char="•"/>
              <a:defRPr/>
            </a:pPr>
            <a:r>
              <a:rPr lang="fr-FR" altLang="fr-FR" dirty="0"/>
              <a:t>Utilisation d’un émulateur </a:t>
            </a:r>
            <a:r>
              <a:rPr lang="fr-FR" altLang="fr-FR" dirty="0">
                <a:highlight>
                  <a:srgbClr val="FFFF00"/>
                </a:highlight>
              </a:rPr>
              <a:t>AVD (Android Virtual </a:t>
            </a:r>
            <a:r>
              <a:rPr lang="fr-FR" altLang="fr-FR" dirty="0" err="1">
                <a:highlight>
                  <a:srgbClr val="FFFF00"/>
                </a:highlight>
              </a:rPr>
              <a:t>Device</a:t>
            </a:r>
            <a:r>
              <a:rPr lang="fr-FR" altLang="fr-FR" dirty="0">
                <a:highlight>
                  <a:srgbClr val="FFFF00"/>
                </a:highlight>
              </a:rPr>
              <a:t>)  </a:t>
            </a:r>
          </a:p>
          <a:p>
            <a:r>
              <a:rPr lang="fr-FR" b="1" dirty="0"/>
              <a:t>         </a:t>
            </a:r>
            <a:r>
              <a:rPr lang="fr-FR" b="1" dirty="0" err="1"/>
              <a:t>Frameworks</a:t>
            </a:r>
            <a:r>
              <a:rPr lang="fr-FR" b="1" dirty="0"/>
              <a:t> mobiles multiplateformes (exemples):</a:t>
            </a:r>
          </a:p>
          <a:p>
            <a:pPr marL="1085850" lvl="1" indent="-342900">
              <a:spcBef>
                <a:spcPts val="300"/>
              </a:spcBef>
              <a:buFont typeface="Wingdings" panose="05000000000000000000" pitchFamily="2" charset="2"/>
              <a:buChar char="Ø"/>
            </a:pPr>
            <a:r>
              <a:rPr lang="en-US" sz="1600" dirty="0"/>
              <a:t>React Native</a:t>
            </a:r>
          </a:p>
          <a:p>
            <a:pPr marL="1085850" lvl="1" indent="-342900">
              <a:spcBef>
                <a:spcPts val="300"/>
              </a:spcBef>
              <a:buFont typeface="Wingdings" panose="05000000000000000000" pitchFamily="2" charset="2"/>
              <a:buChar char="Ø"/>
            </a:pPr>
            <a:r>
              <a:rPr lang="en-US" sz="1600" dirty="0"/>
              <a:t>Flutter</a:t>
            </a:r>
          </a:p>
          <a:p>
            <a:pPr marL="1085850" lvl="1" indent="-342900">
              <a:spcBef>
                <a:spcPts val="300"/>
              </a:spcBef>
              <a:buFont typeface="Wingdings" panose="05000000000000000000" pitchFamily="2" charset="2"/>
              <a:buChar char="Ø"/>
            </a:pPr>
            <a:r>
              <a:rPr lang="en-US" sz="1600" dirty="0"/>
              <a:t>Ionic</a:t>
            </a:r>
          </a:p>
          <a:p>
            <a:pPr marL="1085850" lvl="1" indent="-342900">
              <a:spcBef>
                <a:spcPts val="300"/>
              </a:spcBef>
              <a:buFont typeface="Wingdings" panose="05000000000000000000" pitchFamily="2" charset="2"/>
              <a:buChar char="Ø"/>
            </a:pPr>
            <a:r>
              <a:rPr lang="en-US" sz="1600" dirty="0"/>
              <a:t>Xamarin</a:t>
            </a:r>
          </a:p>
          <a:p>
            <a:pPr marL="1085850" lvl="1" indent="-342900">
              <a:spcBef>
                <a:spcPts val="300"/>
              </a:spcBef>
              <a:buFont typeface="Wingdings" panose="05000000000000000000" pitchFamily="2" charset="2"/>
              <a:buChar char="Ø"/>
            </a:pPr>
            <a:r>
              <a:rPr lang="en-US" sz="1600" dirty="0"/>
              <a:t>Unity</a:t>
            </a:r>
          </a:p>
          <a:p>
            <a:pPr eaLnBrk="1" hangingPunct="1">
              <a:defRPr/>
            </a:pPr>
            <a:endParaRPr lang="fr-FR" altLang="fr-FR" dirty="0"/>
          </a:p>
        </p:txBody>
      </p:sp>
      <p:sp>
        <p:nvSpPr>
          <p:cNvPr id="12293" name="Text Box 13">
            <a:extLst>
              <a:ext uri="{FF2B5EF4-FFF2-40B4-BE49-F238E27FC236}">
                <a16:creationId xmlns:a16="http://schemas.microsoft.com/office/drawing/2014/main" id="{BDA29046-B021-4A69-83C4-D24F860C3308}"/>
              </a:ext>
            </a:extLst>
          </p:cNvPr>
          <p:cNvSpPr txBox="1">
            <a:spLocks noChangeArrowheads="1"/>
          </p:cNvSpPr>
          <p:nvPr/>
        </p:nvSpPr>
        <p:spPr bwMode="auto">
          <a:xfrm>
            <a:off x="1187450" y="333375"/>
            <a:ext cx="7956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1. </a:t>
            </a:r>
            <a:r>
              <a:rPr lang="fr-BE" altLang="fr-FR" sz="2400" b="1">
                <a:solidFill>
                  <a:srgbClr val="FF0000"/>
                </a:solidFill>
              </a:rPr>
              <a:t>Un framework pseudo-Java pour mobiles (2/5)bis</a:t>
            </a:r>
            <a:endParaRPr lang="fr-FR" altLang="fr-FR" sz="2400" b="1">
              <a:solidFill>
                <a:srgbClr val="FF0000"/>
              </a:solidFill>
            </a:endParaRPr>
          </a:p>
        </p:txBody>
      </p:sp>
      <p:pic>
        <p:nvPicPr>
          <p:cNvPr id="3" name="Image 2">
            <a:extLst>
              <a:ext uri="{FF2B5EF4-FFF2-40B4-BE49-F238E27FC236}">
                <a16:creationId xmlns:a16="http://schemas.microsoft.com/office/drawing/2014/main" id="{AC2833BD-2D1B-B308-7E7E-2161B992A518}"/>
              </a:ext>
            </a:extLst>
          </p:cNvPr>
          <p:cNvPicPr>
            <a:picLocks noChangeAspect="1"/>
          </p:cNvPicPr>
          <p:nvPr/>
        </p:nvPicPr>
        <p:blipFill>
          <a:blip r:embed="rId2"/>
          <a:stretch>
            <a:fillRect/>
          </a:stretch>
        </p:blipFill>
        <p:spPr>
          <a:xfrm>
            <a:off x="4170080" y="5300974"/>
            <a:ext cx="1156024" cy="424917"/>
          </a:xfrm>
          <a:prstGeom prst="rect">
            <a:avLst/>
          </a:prstGeom>
        </p:spPr>
      </p:pic>
      <p:pic>
        <p:nvPicPr>
          <p:cNvPr id="5" name="Image 4">
            <a:extLst>
              <a:ext uri="{FF2B5EF4-FFF2-40B4-BE49-F238E27FC236}">
                <a16:creationId xmlns:a16="http://schemas.microsoft.com/office/drawing/2014/main" id="{570EB0B4-B70A-8AAF-59C0-7C3632F66F33}"/>
              </a:ext>
            </a:extLst>
          </p:cNvPr>
          <p:cNvPicPr>
            <a:picLocks noChangeAspect="1"/>
          </p:cNvPicPr>
          <p:nvPr/>
        </p:nvPicPr>
        <p:blipFill>
          <a:blip r:embed="rId3"/>
          <a:stretch>
            <a:fillRect/>
          </a:stretch>
        </p:blipFill>
        <p:spPr>
          <a:xfrm>
            <a:off x="3004451" y="5235203"/>
            <a:ext cx="1011004" cy="891728"/>
          </a:xfrm>
          <a:prstGeom prst="rect">
            <a:avLst/>
          </a:prstGeom>
        </p:spPr>
      </p:pic>
      <p:pic>
        <p:nvPicPr>
          <p:cNvPr id="7" name="Image 6">
            <a:extLst>
              <a:ext uri="{FF2B5EF4-FFF2-40B4-BE49-F238E27FC236}">
                <a16:creationId xmlns:a16="http://schemas.microsoft.com/office/drawing/2014/main" id="{2A27A5B9-36FA-72C5-0C35-AEDA87D40600}"/>
              </a:ext>
            </a:extLst>
          </p:cNvPr>
          <p:cNvPicPr>
            <a:picLocks noChangeAspect="1"/>
          </p:cNvPicPr>
          <p:nvPr/>
        </p:nvPicPr>
        <p:blipFill>
          <a:blip r:embed="rId4"/>
          <a:stretch>
            <a:fillRect/>
          </a:stretch>
        </p:blipFill>
        <p:spPr>
          <a:xfrm>
            <a:off x="4600680" y="5845052"/>
            <a:ext cx="1267464" cy="492500"/>
          </a:xfrm>
          <a:prstGeom prst="rect">
            <a:avLst/>
          </a:prstGeom>
        </p:spPr>
      </p:pic>
      <p:pic>
        <p:nvPicPr>
          <p:cNvPr id="9" name="Image 8">
            <a:extLst>
              <a:ext uri="{FF2B5EF4-FFF2-40B4-BE49-F238E27FC236}">
                <a16:creationId xmlns:a16="http://schemas.microsoft.com/office/drawing/2014/main" id="{BBDFDEEE-C53E-96DB-763D-BA41A4E183FB}"/>
              </a:ext>
            </a:extLst>
          </p:cNvPr>
          <p:cNvPicPr>
            <a:picLocks noChangeAspect="1"/>
          </p:cNvPicPr>
          <p:nvPr/>
        </p:nvPicPr>
        <p:blipFill>
          <a:blip r:embed="rId5"/>
          <a:stretch>
            <a:fillRect/>
          </a:stretch>
        </p:blipFill>
        <p:spPr>
          <a:xfrm>
            <a:off x="5798426" y="5380212"/>
            <a:ext cx="1314555" cy="345679"/>
          </a:xfrm>
          <a:prstGeom prst="rect">
            <a:avLst/>
          </a:prstGeom>
        </p:spPr>
      </p:pic>
      <p:pic>
        <p:nvPicPr>
          <p:cNvPr id="11" name="Image 10">
            <a:extLst>
              <a:ext uri="{FF2B5EF4-FFF2-40B4-BE49-F238E27FC236}">
                <a16:creationId xmlns:a16="http://schemas.microsoft.com/office/drawing/2014/main" id="{DCA578F7-EDF8-C28F-81D3-1ECA2409BD63}"/>
              </a:ext>
            </a:extLst>
          </p:cNvPr>
          <p:cNvPicPr>
            <a:picLocks noChangeAspect="1"/>
          </p:cNvPicPr>
          <p:nvPr/>
        </p:nvPicPr>
        <p:blipFill>
          <a:blip r:embed="rId6"/>
          <a:stretch>
            <a:fillRect/>
          </a:stretch>
        </p:blipFill>
        <p:spPr>
          <a:xfrm>
            <a:off x="6616436" y="5845052"/>
            <a:ext cx="1156024" cy="437888"/>
          </a:xfrm>
          <a:prstGeom prst="rect">
            <a:avLst/>
          </a:prstGeom>
        </p:spPr>
      </p:pic>
      <p:pic>
        <p:nvPicPr>
          <p:cNvPr id="4" name="Image 3">
            <a:extLst>
              <a:ext uri="{FF2B5EF4-FFF2-40B4-BE49-F238E27FC236}">
                <a16:creationId xmlns:a16="http://schemas.microsoft.com/office/drawing/2014/main" id="{6AE3B6AE-52C4-B4A1-F213-CC689D0BD95F}"/>
              </a:ext>
            </a:extLst>
          </p:cNvPr>
          <p:cNvPicPr>
            <a:picLocks noChangeAspect="1"/>
          </p:cNvPicPr>
          <p:nvPr/>
        </p:nvPicPr>
        <p:blipFill>
          <a:blip r:embed="rId7"/>
          <a:stretch>
            <a:fillRect/>
          </a:stretch>
        </p:blipFill>
        <p:spPr>
          <a:xfrm>
            <a:off x="7487781" y="3866619"/>
            <a:ext cx="1275860" cy="468536"/>
          </a:xfrm>
          <a:prstGeom prst="rect">
            <a:avLst/>
          </a:prstGeom>
        </p:spPr>
      </p:pic>
      <p:pic>
        <p:nvPicPr>
          <p:cNvPr id="6" name="Image 5">
            <a:extLst>
              <a:ext uri="{FF2B5EF4-FFF2-40B4-BE49-F238E27FC236}">
                <a16:creationId xmlns:a16="http://schemas.microsoft.com/office/drawing/2014/main" id="{6CB67C4F-FCDB-2AAE-8C9B-7B2AE033A848}"/>
              </a:ext>
            </a:extLst>
          </p:cNvPr>
          <p:cNvPicPr>
            <a:picLocks noChangeAspect="1"/>
          </p:cNvPicPr>
          <p:nvPr/>
        </p:nvPicPr>
        <p:blipFill>
          <a:blip r:embed="rId8"/>
          <a:stretch>
            <a:fillRect/>
          </a:stretch>
        </p:blipFill>
        <p:spPr>
          <a:xfrm>
            <a:off x="8034978" y="4588869"/>
            <a:ext cx="971550" cy="371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4732">
                                            <p:txEl>
                                              <p:pRg st="0" end="0"/>
                                            </p:txEl>
                                          </p:spTgt>
                                        </p:tgtEl>
                                        <p:attrNameLst>
                                          <p:attrName>style.visibility</p:attrName>
                                        </p:attrNameLst>
                                      </p:cBhvr>
                                      <p:to>
                                        <p:strVal val="visible"/>
                                      </p:to>
                                    </p:set>
                                    <p:animEffect transition="in" filter="dissolve">
                                      <p:cBhvr>
                                        <p:cTn id="7" dur="500"/>
                                        <p:tgtEl>
                                          <p:spTgt spid="4147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4732">
                                            <p:txEl>
                                              <p:pRg st="1" end="1"/>
                                            </p:txEl>
                                          </p:spTgt>
                                        </p:tgtEl>
                                        <p:attrNameLst>
                                          <p:attrName>style.visibility</p:attrName>
                                        </p:attrNameLst>
                                      </p:cBhvr>
                                      <p:to>
                                        <p:strVal val="visible"/>
                                      </p:to>
                                    </p:set>
                                    <p:animEffect transition="in" filter="dissolve">
                                      <p:cBhvr>
                                        <p:cTn id="12" dur="500"/>
                                        <p:tgtEl>
                                          <p:spTgt spid="4147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4732">
                                            <p:txEl>
                                              <p:pRg st="2" end="2"/>
                                            </p:txEl>
                                          </p:spTgt>
                                        </p:tgtEl>
                                        <p:attrNameLst>
                                          <p:attrName>style.visibility</p:attrName>
                                        </p:attrNameLst>
                                      </p:cBhvr>
                                      <p:to>
                                        <p:strVal val="visible"/>
                                      </p:to>
                                    </p:set>
                                    <p:animEffect transition="in" filter="dissolve">
                                      <p:cBhvr>
                                        <p:cTn id="17" dur="500"/>
                                        <p:tgtEl>
                                          <p:spTgt spid="4147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14732">
                                            <p:txEl>
                                              <p:pRg st="3" end="3"/>
                                            </p:txEl>
                                          </p:spTgt>
                                        </p:tgtEl>
                                        <p:attrNameLst>
                                          <p:attrName>style.visibility</p:attrName>
                                        </p:attrNameLst>
                                      </p:cBhvr>
                                      <p:to>
                                        <p:strVal val="visible"/>
                                      </p:to>
                                    </p:set>
                                    <p:animEffect transition="in" filter="dissolve">
                                      <p:cBhvr>
                                        <p:cTn id="22" dur="500"/>
                                        <p:tgtEl>
                                          <p:spTgt spid="4147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4732">
                                            <p:txEl>
                                              <p:pRg st="4" end="4"/>
                                            </p:txEl>
                                          </p:spTgt>
                                        </p:tgtEl>
                                        <p:attrNameLst>
                                          <p:attrName>style.visibility</p:attrName>
                                        </p:attrNameLst>
                                      </p:cBhvr>
                                      <p:to>
                                        <p:strVal val="visible"/>
                                      </p:to>
                                    </p:set>
                                    <p:animEffect transition="in" filter="dissolve">
                                      <p:cBhvr>
                                        <p:cTn id="27" dur="500"/>
                                        <p:tgtEl>
                                          <p:spTgt spid="4147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14732">
                                            <p:txEl>
                                              <p:pRg st="5" end="5"/>
                                            </p:txEl>
                                          </p:spTgt>
                                        </p:tgtEl>
                                        <p:attrNameLst>
                                          <p:attrName>style.visibility</p:attrName>
                                        </p:attrNameLst>
                                      </p:cBhvr>
                                      <p:to>
                                        <p:strVal val="visible"/>
                                      </p:to>
                                    </p:set>
                                    <p:animEffect transition="in" filter="dissolve">
                                      <p:cBhvr>
                                        <p:cTn id="38" dur="500"/>
                                        <p:tgtEl>
                                          <p:spTgt spid="41473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14732">
                                            <p:txEl>
                                              <p:pRg st="6" end="6"/>
                                            </p:txEl>
                                          </p:spTgt>
                                        </p:tgtEl>
                                        <p:attrNameLst>
                                          <p:attrName>style.visibility</p:attrName>
                                        </p:attrNameLst>
                                      </p:cBhvr>
                                      <p:to>
                                        <p:strVal val="visible"/>
                                      </p:to>
                                    </p:set>
                                    <p:animEffect transition="in" filter="dissolve">
                                      <p:cBhvr>
                                        <p:cTn id="43" dur="500"/>
                                        <p:tgtEl>
                                          <p:spTgt spid="414732">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414732">
                                            <p:txEl>
                                              <p:pRg st="7" end="7"/>
                                            </p:txEl>
                                          </p:spTgt>
                                        </p:tgtEl>
                                        <p:attrNameLst>
                                          <p:attrName>style.visibility</p:attrName>
                                        </p:attrNameLst>
                                      </p:cBhvr>
                                      <p:to>
                                        <p:strVal val="visible"/>
                                      </p:to>
                                    </p:set>
                                    <p:animEffect transition="in" filter="dissolve">
                                      <p:cBhvr>
                                        <p:cTn id="48" dur="500"/>
                                        <p:tgtEl>
                                          <p:spTgt spid="414732">
                                            <p:txEl>
                                              <p:pRg st="7" end="7"/>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14732">
                                            <p:txEl>
                                              <p:pRg st="8" end="8"/>
                                            </p:txEl>
                                          </p:spTgt>
                                        </p:tgtEl>
                                        <p:attrNameLst>
                                          <p:attrName>style.visibility</p:attrName>
                                        </p:attrNameLst>
                                      </p:cBhvr>
                                      <p:to>
                                        <p:strVal val="visible"/>
                                      </p:to>
                                    </p:set>
                                    <p:animEffect transition="in" filter="dissolve">
                                      <p:cBhvr>
                                        <p:cTn id="55" dur="500"/>
                                        <p:tgtEl>
                                          <p:spTgt spid="414732">
                                            <p:txEl>
                                              <p:pRg st="8" end="8"/>
                                            </p:txEl>
                                          </p:spTgt>
                                        </p:tgtEl>
                                      </p:cBhvr>
                                    </p:animEffect>
                                  </p:childTnLst>
                                </p:cTn>
                              </p:par>
                              <p:par>
                                <p:cTn id="56" presetID="1" presetClass="entr" presetSubtype="0" fill="hold" nodeType="with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414732">
                                            <p:txEl>
                                              <p:pRg st="9" end="9"/>
                                            </p:txEl>
                                          </p:spTgt>
                                        </p:tgtEl>
                                        <p:attrNameLst>
                                          <p:attrName>style.visibility</p:attrName>
                                        </p:attrNameLst>
                                      </p:cBhvr>
                                      <p:to>
                                        <p:strVal val="visible"/>
                                      </p:to>
                                    </p:set>
                                    <p:animEffect transition="in" filter="dissolve">
                                      <p:cBhvr>
                                        <p:cTn id="62" dur="500"/>
                                        <p:tgtEl>
                                          <p:spTgt spid="414732">
                                            <p:txEl>
                                              <p:pRg st="9" end="9"/>
                                            </p:txEl>
                                          </p:spTgt>
                                        </p:tgtEl>
                                      </p:cBhvr>
                                    </p:animEffect>
                                  </p:childTnLst>
                                </p:cTn>
                              </p:par>
                              <p:par>
                                <p:cTn id="63" presetID="1" presetClass="entr" presetSubtype="0" fill="hold" nodeType="with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414732">
                                            <p:txEl>
                                              <p:pRg st="10" end="10"/>
                                            </p:txEl>
                                          </p:spTgt>
                                        </p:tgtEl>
                                        <p:attrNameLst>
                                          <p:attrName>style.visibility</p:attrName>
                                        </p:attrNameLst>
                                      </p:cBhvr>
                                      <p:to>
                                        <p:strVal val="visible"/>
                                      </p:to>
                                    </p:set>
                                    <p:animEffect transition="in" filter="dissolve">
                                      <p:cBhvr>
                                        <p:cTn id="69" dur="500"/>
                                        <p:tgtEl>
                                          <p:spTgt spid="414732">
                                            <p:txEl>
                                              <p:pRg st="10" end="10"/>
                                            </p:txEl>
                                          </p:spTgt>
                                        </p:tgtEl>
                                      </p:cBhvr>
                                    </p:animEffect>
                                  </p:childTnLst>
                                </p:cTn>
                              </p:par>
                              <p:par>
                                <p:cTn id="70" presetID="1"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414732">
                                            <p:txEl>
                                              <p:pRg st="11" end="11"/>
                                            </p:txEl>
                                          </p:spTgt>
                                        </p:tgtEl>
                                        <p:attrNameLst>
                                          <p:attrName>style.visibility</p:attrName>
                                        </p:attrNameLst>
                                      </p:cBhvr>
                                      <p:to>
                                        <p:strVal val="visible"/>
                                      </p:to>
                                    </p:set>
                                    <p:animEffect transition="in" filter="dissolve">
                                      <p:cBhvr>
                                        <p:cTn id="76" dur="500"/>
                                        <p:tgtEl>
                                          <p:spTgt spid="414732">
                                            <p:txEl>
                                              <p:pRg st="11" end="11"/>
                                            </p:txEl>
                                          </p:spTgt>
                                        </p:tgtEl>
                                      </p:cBhvr>
                                    </p:animEffect>
                                  </p:childTnLst>
                                </p:cTn>
                              </p:par>
                              <p:par>
                                <p:cTn id="77" presetID="1"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u pied de page 3">
            <a:extLst>
              <a:ext uri="{FF2B5EF4-FFF2-40B4-BE49-F238E27FC236}">
                <a16:creationId xmlns:a16="http://schemas.microsoft.com/office/drawing/2014/main" id="{F79A1CED-6BA8-42B7-8403-44D3E70F105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FA39613A-319A-4EA1-9715-9E31EE15955B}" type="slidenum">
              <a:rPr lang="fr-FR" altLang="fr-FR" sz="1200" smtClean="0"/>
              <a:pPr/>
              <a:t>60</a:t>
            </a:fld>
            <a:endParaRPr lang="fr-FR" altLang="fr-FR" sz="1200" dirty="0"/>
          </a:p>
        </p:txBody>
      </p:sp>
      <p:sp>
        <p:nvSpPr>
          <p:cNvPr id="69635" name="Text Box 4">
            <a:extLst>
              <a:ext uri="{FF2B5EF4-FFF2-40B4-BE49-F238E27FC236}">
                <a16:creationId xmlns:a16="http://schemas.microsoft.com/office/drawing/2014/main" id="{4720933A-C60D-4DB0-ABBC-A83A593CE5CD}"/>
              </a:ext>
            </a:extLst>
          </p:cNvPr>
          <p:cNvSpPr txBox="1">
            <a:spLocks noChangeArrowheads="1"/>
          </p:cNvSpPr>
          <p:nvPr/>
        </p:nvSpPr>
        <p:spPr bwMode="auto">
          <a:xfrm>
            <a:off x="179388" y="1196975"/>
            <a:ext cx="6121400" cy="396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a:t>Résultat : </a:t>
            </a:r>
          </a:p>
        </p:txBody>
      </p:sp>
      <p:pic>
        <p:nvPicPr>
          <p:cNvPr id="429061" name="Picture 5">
            <a:extLst>
              <a:ext uri="{FF2B5EF4-FFF2-40B4-BE49-F238E27FC236}">
                <a16:creationId xmlns:a16="http://schemas.microsoft.com/office/drawing/2014/main" id="{563E3CD5-E18B-4D45-84E8-336BB716E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7056438" cy="510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9637" name="Text Box 7">
            <a:extLst>
              <a:ext uri="{FF2B5EF4-FFF2-40B4-BE49-F238E27FC236}">
                <a16:creationId xmlns:a16="http://schemas.microsoft.com/office/drawing/2014/main" id="{2B10F23B-1939-436F-9A0D-38ED8853FEDD}"/>
              </a:ext>
            </a:extLst>
          </p:cNvPr>
          <p:cNvSpPr txBox="1">
            <a:spLocks noChangeArrowheads="1"/>
          </p:cNvSpPr>
          <p:nvPr/>
        </p:nvSpPr>
        <p:spPr bwMode="auto">
          <a:xfrm>
            <a:off x="1081088" y="317500"/>
            <a:ext cx="81708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8. L'installation de l'environnement Android (18/18)</a:t>
            </a:r>
            <a:endParaRPr lang="fr-FR" altLang="fr-FR" sz="28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429061"/>
                                        </p:tgtEl>
                                        <p:attrNameLst>
                                          <p:attrName>style.visibility</p:attrName>
                                        </p:attrNameLst>
                                      </p:cBhvr>
                                      <p:to>
                                        <p:strVal val="visible"/>
                                      </p:to>
                                    </p:set>
                                    <p:animEffect transition="in" filter="diamond(out)">
                                      <p:cBhvr>
                                        <p:cTn id="7" dur="500"/>
                                        <p:tgtEl>
                                          <p:spTgt spid="429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u pied de page 3">
            <a:extLst>
              <a:ext uri="{FF2B5EF4-FFF2-40B4-BE49-F238E27FC236}">
                <a16:creationId xmlns:a16="http://schemas.microsoft.com/office/drawing/2014/main" id="{ADE5E514-0EE4-480E-A04E-ACCD4FDB73F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A3E098FF-F166-4080-9BC2-974012B17452}" type="slidenum">
              <a:rPr lang="fr-FR" altLang="fr-FR" sz="1200" smtClean="0"/>
              <a:pPr/>
              <a:t>61</a:t>
            </a:fld>
            <a:endParaRPr lang="fr-FR" altLang="fr-FR" sz="1200" dirty="0"/>
          </a:p>
        </p:txBody>
      </p:sp>
      <p:pic>
        <p:nvPicPr>
          <p:cNvPr id="672772" name="Picture 4">
            <a:extLst>
              <a:ext uri="{FF2B5EF4-FFF2-40B4-BE49-F238E27FC236}">
                <a16:creationId xmlns:a16="http://schemas.microsoft.com/office/drawing/2014/main" id="{98F89768-54F9-40BE-90C7-E9F473B43B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6913562" cy="5186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0660" name="Text Box 6">
            <a:extLst>
              <a:ext uri="{FF2B5EF4-FFF2-40B4-BE49-F238E27FC236}">
                <a16:creationId xmlns:a16="http://schemas.microsoft.com/office/drawing/2014/main" id="{095C0979-44A5-49D2-94E2-E7D602F1B947}"/>
              </a:ext>
            </a:extLst>
          </p:cNvPr>
          <p:cNvSpPr txBox="1">
            <a:spLocks noChangeArrowheads="1"/>
          </p:cNvSpPr>
          <p:nvPr/>
        </p:nvSpPr>
        <p:spPr bwMode="auto">
          <a:xfrm>
            <a:off x="3563938" y="333375"/>
            <a:ext cx="2520950" cy="519113"/>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BE" altLang="fr-FR" sz="2800" b="1"/>
              <a:t>grr …</a:t>
            </a:r>
            <a:endParaRPr lang="fr-FR" altLang="fr-FR" sz="2800" b="1"/>
          </a:p>
        </p:txBody>
      </p:sp>
      <p:pic>
        <p:nvPicPr>
          <p:cNvPr id="70661" name="Picture 7">
            <a:extLst>
              <a:ext uri="{FF2B5EF4-FFF2-40B4-BE49-F238E27FC236}">
                <a16:creationId xmlns:a16="http://schemas.microsoft.com/office/drawing/2014/main" id="{58ABF8E7-4E45-4352-AB20-B3876CCCC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268413"/>
            <a:ext cx="36004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8">
            <a:extLst>
              <a:ext uri="{FF2B5EF4-FFF2-40B4-BE49-F238E27FC236}">
                <a16:creationId xmlns:a16="http://schemas.microsoft.com/office/drawing/2014/main" id="{5078C59A-5272-417E-9518-654A8390F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484313"/>
            <a:ext cx="2447925" cy="14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2777" name="Picture 9">
            <a:extLst>
              <a:ext uri="{FF2B5EF4-FFF2-40B4-BE49-F238E27FC236}">
                <a16:creationId xmlns:a16="http://schemas.microsoft.com/office/drawing/2014/main" id="{A980AFB3-046C-40BE-8413-7D6E5F2D1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1412875"/>
            <a:ext cx="4824413"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2773" name="Picture 5">
            <a:extLst>
              <a:ext uri="{FF2B5EF4-FFF2-40B4-BE49-F238E27FC236}">
                <a16:creationId xmlns:a16="http://schemas.microsoft.com/office/drawing/2014/main" id="{726EAA6B-AB83-4538-9916-DA34F5D5F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060575"/>
            <a:ext cx="5873750" cy="44053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72772"/>
                                        </p:tgtEl>
                                        <p:attrNameLst>
                                          <p:attrName>style.visibility</p:attrName>
                                        </p:attrNameLst>
                                      </p:cBhvr>
                                      <p:to>
                                        <p:strVal val="visible"/>
                                      </p:to>
                                    </p:set>
                                    <p:animEffect transition="in" filter="dissolve">
                                      <p:cBhvr>
                                        <p:cTn id="7" dur="500"/>
                                        <p:tgtEl>
                                          <p:spTgt spid="6727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72777"/>
                                        </p:tgtEl>
                                        <p:attrNameLst>
                                          <p:attrName>style.visibility</p:attrName>
                                        </p:attrNameLst>
                                      </p:cBhvr>
                                      <p:to>
                                        <p:strVal val="visible"/>
                                      </p:to>
                                    </p:set>
                                    <p:animEffect transition="in" filter="dissolve">
                                      <p:cBhvr>
                                        <p:cTn id="12" dur="500"/>
                                        <p:tgtEl>
                                          <p:spTgt spid="6727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72773"/>
                                        </p:tgtEl>
                                        <p:attrNameLst>
                                          <p:attrName>style.visibility</p:attrName>
                                        </p:attrNameLst>
                                      </p:cBhvr>
                                      <p:to>
                                        <p:strVal val="visible"/>
                                      </p:to>
                                    </p:set>
                                    <p:animEffect transition="in" filter="dissolve">
                                      <p:cBhvr>
                                        <p:cTn id="17" dur="500"/>
                                        <p:tgtEl>
                                          <p:spTgt spid="67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u pied de page 3">
            <a:extLst>
              <a:ext uri="{FF2B5EF4-FFF2-40B4-BE49-F238E27FC236}">
                <a16:creationId xmlns:a16="http://schemas.microsoft.com/office/drawing/2014/main" id="{A5E64B77-2632-438D-89F5-77E3C6D55A1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FBFBA089-335B-4A1D-A0A3-8BC3E2196F9D}" type="slidenum">
              <a:rPr lang="fr-FR" altLang="fr-FR" sz="1200" smtClean="0"/>
              <a:pPr/>
              <a:t>62</a:t>
            </a:fld>
            <a:endParaRPr lang="fr-FR" altLang="fr-FR" sz="1200" dirty="0"/>
          </a:p>
        </p:txBody>
      </p:sp>
      <p:sp>
        <p:nvSpPr>
          <p:cNvPr id="115715" name="Text Box 4">
            <a:extLst>
              <a:ext uri="{FF2B5EF4-FFF2-40B4-BE49-F238E27FC236}">
                <a16:creationId xmlns:a16="http://schemas.microsoft.com/office/drawing/2014/main" id="{AC82667E-DC08-4162-A04E-37CC6057A45C}"/>
              </a:ext>
            </a:extLst>
          </p:cNvPr>
          <p:cNvSpPr txBox="1">
            <a:spLocks noChangeArrowheads="1"/>
          </p:cNvSpPr>
          <p:nvPr/>
        </p:nvSpPr>
        <p:spPr bwMode="auto">
          <a:xfrm>
            <a:off x="4500563" y="2638425"/>
            <a:ext cx="44640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3600" b="1"/>
              <a:t>… that’s all folks ;-) !</a:t>
            </a:r>
            <a:endParaRPr lang="fr-FR" altLang="fr-FR" sz="3600" b="1"/>
          </a:p>
        </p:txBody>
      </p:sp>
      <p:sp>
        <p:nvSpPr>
          <p:cNvPr id="115717" name="Text Box 6">
            <a:extLst>
              <a:ext uri="{FF2B5EF4-FFF2-40B4-BE49-F238E27FC236}">
                <a16:creationId xmlns:a16="http://schemas.microsoft.com/office/drawing/2014/main" id="{6348C172-FCA2-4047-BA15-EECA7171D90A}"/>
              </a:ext>
            </a:extLst>
          </p:cNvPr>
          <p:cNvSpPr txBox="1">
            <a:spLocks noChangeArrowheads="1"/>
          </p:cNvSpPr>
          <p:nvPr/>
        </p:nvSpPr>
        <p:spPr bwMode="auto">
          <a:xfrm>
            <a:off x="4573588" y="3503613"/>
            <a:ext cx="453548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400" b="1" i="1"/>
              <a:t>Mais il y a encore à faire …</a:t>
            </a:r>
          </a:p>
          <a:p>
            <a:pPr eaLnBrk="1" hangingPunct="1">
              <a:spcBef>
                <a:spcPct val="50000"/>
              </a:spcBef>
            </a:pPr>
            <a:r>
              <a:rPr lang="fr-BE" altLang="fr-FR" sz="2400" b="1" i="1">
                <a:sym typeface="Wingdings" panose="05000000000000000000" pitchFamily="2" charset="2"/>
              </a:rPr>
              <a:t> développement proprement dit</a:t>
            </a:r>
            <a:endParaRPr lang="fr-FR" altLang="fr-FR" sz="2400" b="1" i="1"/>
          </a:p>
        </p:txBody>
      </p:sp>
      <p:pic>
        <p:nvPicPr>
          <p:cNvPr id="115718" name="Picture 7">
            <a:extLst>
              <a:ext uri="{FF2B5EF4-FFF2-40B4-BE49-F238E27FC236}">
                <a16:creationId xmlns:a16="http://schemas.microsoft.com/office/drawing/2014/main" id="{2DD3A7F3-423F-458B-9DC4-26021C47B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89138"/>
            <a:ext cx="3887787" cy="24161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5720" name="Text Box 9">
            <a:extLst>
              <a:ext uri="{FF2B5EF4-FFF2-40B4-BE49-F238E27FC236}">
                <a16:creationId xmlns:a16="http://schemas.microsoft.com/office/drawing/2014/main" id="{C4203599-281F-4EEA-B1BD-824879C629DF}"/>
              </a:ext>
            </a:extLst>
          </p:cNvPr>
          <p:cNvSpPr txBox="1">
            <a:spLocks noChangeArrowheads="1"/>
          </p:cNvSpPr>
          <p:nvPr/>
        </p:nvSpPr>
        <p:spPr bwMode="auto">
          <a:xfrm>
            <a:off x="4572000" y="1925638"/>
            <a:ext cx="4105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3600" b="1"/>
              <a:t>By now …</a:t>
            </a:r>
            <a:endParaRPr lang="fr-FR" altLang="fr-FR" sz="36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3256" name="Object 8">
            <a:extLst>
              <a:ext uri="{FF2B5EF4-FFF2-40B4-BE49-F238E27FC236}">
                <a16:creationId xmlns:a16="http://schemas.microsoft.com/office/drawing/2014/main" id="{8C69313C-17D8-4A2E-BE2C-99BD2FBC56F7}"/>
              </a:ext>
            </a:extLst>
          </p:cNvPr>
          <p:cNvGraphicFramePr>
            <a:graphicFrameLocks noGrp="1" noChangeAspect="1"/>
          </p:cNvGraphicFramePr>
          <p:nvPr>
            <p:ph/>
            <p:extLst>
              <p:ext uri="{D42A27DB-BD31-4B8C-83A1-F6EECF244321}">
                <p14:modId xmlns:p14="http://schemas.microsoft.com/office/powerpoint/2010/main" val="579660839"/>
              </p:ext>
            </p:extLst>
          </p:nvPr>
        </p:nvGraphicFramePr>
        <p:xfrm>
          <a:off x="3943350" y="2576513"/>
          <a:ext cx="1255713" cy="1389062"/>
        </p:xfrm>
        <a:graphic>
          <a:graphicData uri="http://schemas.openxmlformats.org/presentationml/2006/ole">
            <mc:AlternateContent xmlns:mc="http://schemas.openxmlformats.org/markup-compatibility/2006">
              <mc:Choice xmlns:v="urn:schemas-microsoft-com:vml" Requires="v">
                <p:oleObj r:id="rId2" imgW="1255247" imgH="1389538" progId="">
                  <p:embed/>
                </p:oleObj>
              </mc:Choice>
              <mc:Fallback>
                <p:oleObj r:id="rId2" imgW="1255247" imgH="1389538" progId="">
                  <p:embed/>
                  <p:pic>
                    <p:nvPicPr>
                      <p:cNvPr id="693256" name="Object 8">
                        <a:extLst>
                          <a:ext uri="{FF2B5EF4-FFF2-40B4-BE49-F238E27FC236}">
                            <a16:creationId xmlns:a16="http://schemas.microsoft.com/office/drawing/2014/main" id="{8C69313C-17D8-4A2E-BE2C-99BD2FBC56F7}"/>
                          </a:ext>
                        </a:extLst>
                      </p:cNvPr>
                      <p:cNvPicPr>
                        <a:picLocks noGrp="1" noChangeAspect="1" noChangeArrowheads="1"/>
                      </p:cNvPicPr>
                      <p:nvPr/>
                    </p:nvPicPr>
                    <p:blipFill>
                      <a:blip r:embed="rId3">
                        <a:lum contrast="40000"/>
                        <a:extLst>
                          <a:ext uri="{28A0092B-C50C-407E-A947-70E740481C1C}">
                            <a14:useLocalDpi xmlns:a14="http://schemas.microsoft.com/office/drawing/2010/main" val="0"/>
                          </a:ext>
                        </a:extLst>
                      </a:blip>
                      <a:srcRect/>
                      <a:stretch>
                        <a:fillRect/>
                      </a:stretch>
                    </p:blipFill>
                    <p:spPr bwMode="auto">
                      <a:xfrm>
                        <a:off x="3943350" y="2576513"/>
                        <a:ext cx="1255713" cy="1389062"/>
                      </a:xfrm>
                      <a:prstGeom prst="rect">
                        <a:avLst/>
                      </a:prstGeom>
                      <a:noFill/>
                      <a:ln w="9525" algn="ctr">
                        <a:solidFill>
                          <a:schemeClr val="tx1"/>
                        </a:solidFill>
                        <a:miter lim="800000"/>
                        <a:headEnd/>
                        <a:tailEnd/>
                      </a:ln>
                      <a:effectLst/>
                    </p:spPr>
                  </p:pic>
                </p:oleObj>
              </mc:Fallback>
            </mc:AlternateContent>
          </a:graphicData>
        </a:graphic>
      </p:graphicFrame>
      <p:sp>
        <p:nvSpPr>
          <p:cNvPr id="13314" name="Espace réservé du pied de page 2">
            <a:extLst>
              <a:ext uri="{FF2B5EF4-FFF2-40B4-BE49-F238E27FC236}">
                <a16:creationId xmlns:a16="http://schemas.microsoft.com/office/drawing/2014/main" id="{B613E4ED-5108-4C13-A1C1-2EAB756155A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D590473B-17B1-4B97-A3E0-A29BFB2C709F}" type="slidenum">
              <a:rPr lang="fr-FR" altLang="fr-FR" sz="1200" smtClean="0"/>
              <a:pPr/>
              <a:t>7</a:t>
            </a:fld>
            <a:endParaRPr lang="fr-FR" altLang="fr-FR" sz="1200" dirty="0"/>
          </a:p>
        </p:txBody>
      </p:sp>
      <p:pic>
        <p:nvPicPr>
          <p:cNvPr id="693253" name="Picture 5">
            <a:extLst>
              <a:ext uri="{FF2B5EF4-FFF2-40B4-BE49-F238E27FC236}">
                <a16:creationId xmlns:a16="http://schemas.microsoft.com/office/drawing/2014/main" id="{28F38EE1-CB60-467F-BE93-D79D6FC74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96975"/>
            <a:ext cx="6408737" cy="53657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316" name="Text Box 6">
            <a:extLst>
              <a:ext uri="{FF2B5EF4-FFF2-40B4-BE49-F238E27FC236}">
                <a16:creationId xmlns:a16="http://schemas.microsoft.com/office/drawing/2014/main" id="{B275AFDD-AD85-4439-A1D4-1446E9A08BD6}"/>
              </a:ext>
            </a:extLst>
          </p:cNvPr>
          <p:cNvSpPr txBox="1">
            <a:spLocks noChangeArrowheads="1"/>
          </p:cNvSpPr>
          <p:nvPr/>
        </p:nvSpPr>
        <p:spPr bwMode="auto">
          <a:xfrm>
            <a:off x="1187450" y="333375"/>
            <a:ext cx="795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a:solidFill>
                  <a:srgbClr val="FF0000"/>
                </a:solidFill>
              </a:rPr>
              <a:t>1. Un framework pseudo-Java pour mobiles (3/5)</a:t>
            </a:r>
            <a:endParaRPr lang="fr-FR" altLang="fr-FR" sz="2800" b="1">
              <a:solidFill>
                <a:srgbClr val="FF0000"/>
              </a:solidFill>
            </a:endParaRPr>
          </a:p>
        </p:txBody>
      </p:sp>
      <p:sp>
        <p:nvSpPr>
          <p:cNvPr id="693255" name="Text Box 7">
            <a:extLst>
              <a:ext uri="{FF2B5EF4-FFF2-40B4-BE49-F238E27FC236}">
                <a16:creationId xmlns:a16="http://schemas.microsoft.com/office/drawing/2014/main" id="{4CEF8724-4412-4390-A0BA-BEEDD52DB33A}"/>
              </a:ext>
            </a:extLst>
          </p:cNvPr>
          <p:cNvSpPr txBox="1">
            <a:spLocks noChangeArrowheads="1"/>
          </p:cNvSpPr>
          <p:nvPr/>
        </p:nvSpPr>
        <p:spPr bwMode="auto">
          <a:xfrm>
            <a:off x="7075488" y="1166813"/>
            <a:ext cx="1800225" cy="1920875"/>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buFont typeface="Symbol" panose="05050102010706020507" pitchFamily="18" charset="2"/>
              <a:buNone/>
            </a:pPr>
            <a:r>
              <a:rPr lang="fr-FR" altLang="fr-FR" b="1"/>
              <a:t>Android 10 : Google arrête les friandises pour clarifier les noms des versions</a:t>
            </a:r>
            <a:endParaRPr lang="fr-FR" altLang="fr-FR"/>
          </a:p>
        </p:txBody>
      </p:sp>
      <p:pic>
        <p:nvPicPr>
          <p:cNvPr id="7" name="Image 6">
            <a:extLst>
              <a:ext uri="{FF2B5EF4-FFF2-40B4-BE49-F238E27FC236}">
                <a16:creationId xmlns:a16="http://schemas.microsoft.com/office/drawing/2014/main" id="{0C20DCAA-5B28-4CCF-9948-F17FE61B76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6722" y="4074545"/>
            <a:ext cx="978991" cy="87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a:extLst>
              <a:ext uri="{FF2B5EF4-FFF2-40B4-BE49-F238E27FC236}">
                <a16:creationId xmlns:a16="http://schemas.microsoft.com/office/drawing/2014/main" id="{CFD4067F-848A-F23F-A8A2-FA94363030E2}"/>
              </a:ext>
            </a:extLst>
          </p:cNvPr>
          <p:cNvPicPr>
            <a:picLocks noChangeAspect="1"/>
          </p:cNvPicPr>
          <p:nvPr/>
        </p:nvPicPr>
        <p:blipFill>
          <a:blip r:embed="rId6"/>
          <a:stretch>
            <a:fillRect/>
          </a:stretch>
        </p:blipFill>
        <p:spPr>
          <a:xfrm>
            <a:off x="7075488" y="5010150"/>
            <a:ext cx="156210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693253"/>
                                        </p:tgtEl>
                                        <p:attrNameLst>
                                          <p:attrName>style.visibility</p:attrName>
                                        </p:attrNameLst>
                                      </p:cBhvr>
                                      <p:to>
                                        <p:strVal val="visible"/>
                                      </p:to>
                                    </p:set>
                                    <p:animEffect transition="in" filter="diamond(out)">
                                      <p:cBhvr>
                                        <p:cTn id="7" dur="500"/>
                                        <p:tgtEl>
                                          <p:spTgt spid="693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3255"/>
                                        </p:tgtEl>
                                        <p:attrNameLst>
                                          <p:attrName>style.visibility</p:attrName>
                                        </p:attrNameLst>
                                      </p:cBhvr>
                                      <p:to>
                                        <p:strVal val="visible"/>
                                      </p:to>
                                    </p:set>
                                    <p:animEffect transition="in" filter="dissolve">
                                      <p:cBhvr>
                                        <p:cTn id="12" dur="500"/>
                                        <p:tgtEl>
                                          <p:spTgt spid="693255"/>
                                        </p:tgtEl>
                                      </p:cBhvr>
                                    </p:animEffect>
                                  </p:childTnLst>
                                </p:cTn>
                              </p:par>
                              <p:par>
                                <p:cTn id="13" presetID="9" presetClass="entr" presetSubtype="0" fill="hold" nodeType="withEffect">
                                  <p:stCondLst>
                                    <p:cond delay="0"/>
                                  </p:stCondLst>
                                  <p:childTnLst>
                                    <p:set>
                                      <p:cBhvr>
                                        <p:cTn id="14" dur="1" fill="hold">
                                          <p:stCondLst>
                                            <p:cond delay="0"/>
                                          </p:stCondLst>
                                        </p:cTn>
                                        <p:tgtEl>
                                          <p:spTgt spid="693256"/>
                                        </p:tgtEl>
                                        <p:attrNameLst>
                                          <p:attrName>style.visibility</p:attrName>
                                        </p:attrNameLst>
                                      </p:cBhvr>
                                      <p:to>
                                        <p:strVal val="visible"/>
                                      </p:to>
                                    </p:set>
                                    <p:animEffect transition="in" filter="dissolve">
                                      <p:cBhvr>
                                        <p:cTn id="15" dur="500"/>
                                        <p:tgtEl>
                                          <p:spTgt spid="6932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ce réservé du pied de page 2">
            <a:extLst>
              <a:ext uri="{FF2B5EF4-FFF2-40B4-BE49-F238E27FC236}">
                <a16:creationId xmlns:a16="http://schemas.microsoft.com/office/drawing/2014/main" id="{6F1F2349-DF9B-4D9D-B217-3490FFE2B20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279CED56-3755-40A5-AD98-A3D780FFD6F7}" type="slidenum">
              <a:rPr lang="fr-FR" altLang="fr-FR" sz="1200" smtClean="0"/>
              <a:pPr/>
              <a:t>8</a:t>
            </a:fld>
            <a:endParaRPr lang="fr-FR" altLang="fr-FR" sz="1200" dirty="0"/>
          </a:p>
        </p:txBody>
      </p:sp>
      <p:sp>
        <p:nvSpPr>
          <p:cNvPr id="14339" name="Text Box 5">
            <a:extLst>
              <a:ext uri="{FF2B5EF4-FFF2-40B4-BE49-F238E27FC236}">
                <a16:creationId xmlns:a16="http://schemas.microsoft.com/office/drawing/2014/main" id="{B2094E7B-ACD6-41DE-9C8C-00154075E288}"/>
              </a:ext>
            </a:extLst>
          </p:cNvPr>
          <p:cNvSpPr txBox="1">
            <a:spLocks noChangeArrowheads="1"/>
          </p:cNvSpPr>
          <p:nvPr/>
        </p:nvSpPr>
        <p:spPr bwMode="auto">
          <a:xfrm>
            <a:off x="1043608" y="136525"/>
            <a:ext cx="79565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eaLnBrk="1" hangingPunct="1">
              <a:spcBef>
                <a:spcPct val="50000"/>
              </a:spcBef>
            </a:pPr>
            <a:r>
              <a:rPr lang="fr-BE" altLang="fr-FR" sz="2800" b="1" dirty="0">
                <a:solidFill>
                  <a:srgbClr val="FF0000"/>
                </a:solidFill>
              </a:rPr>
              <a:t>1. Un </a:t>
            </a:r>
            <a:r>
              <a:rPr lang="fr-BE" altLang="fr-FR" sz="2800" b="1" dirty="0" err="1">
                <a:solidFill>
                  <a:srgbClr val="FF0000"/>
                </a:solidFill>
              </a:rPr>
              <a:t>framework</a:t>
            </a:r>
            <a:r>
              <a:rPr lang="fr-BE" altLang="fr-FR" sz="2800" b="1" dirty="0">
                <a:solidFill>
                  <a:srgbClr val="FF0000"/>
                </a:solidFill>
              </a:rPr>
              <a:t> pseudo-Java pour mobiles (4/5)</a:t>
            </a:r>
            <a:endParaRPr lang="fr-FR" altLang="fr-FR" sz="2800" b="1" dirty="0">
              <a:solidFill>
                <a:srgbClr val="FF0000"/>
              </a:solidFill>
            </a:endParaRPr>
          </a:p>
        </p:txBody>
      </p:sp>
      <p:pic>
        <p:nvPicPr>
          <p:cNvPr id="3" name="Image 2">
            <a:extLst>
              <a:ext uri="{FF2B5EF4-FFF2-40B4-BE49-F238E27FC236}">
                <a16:creationId xmlns:a16="http://schemas.microsoft.com/office/drawing/2014/main" id="{A42CC1D5-1B54-783C-A6A9-090E9766373A}"/>
              </a:ext>
            </a:extLst>
          </p:cNvPr>
          <p:cNvPicPr>
            <a:picLocks noChangeAspect="1"/>
          </p:cNvPicPr>
          <p:nvPr/>
        </p:nvPicPr>
        <p:blipFill>
          <a:blip r:embed="rId2"/>
          <a:stretch>
            <a:fillRect/>
          </a:stretch>
        </p:blipFill>
        <p:spPr>
          <a:xfrm>
            <a:off x="899592" y="770563"/>
            <a:ext cx="7556108" cy="60874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re 1">
            <a:extLst>
              <a:ext uri="{FF2B5EF4-FFF2-40B4-BE49-F238E27FC236}">
                <a16:creationId xmlns:a16="http://schemas.microsoft.com/office/drawing/2014/main" id="{C8B2D24E-3E25-4DE6-9B38-A0ED3D722914}"/>
              </a:ext>
            </a:extLst>
          </p:cNvPr>
          <p:cNvSpPr>
            <a:spLocks noGrp="1" noChangeArrowheads="1"/>
          </p:cNvSpPr>
          <p:nvPr>
            <p:ph type="title"/>
          </p:nvPr>
        </p:nvSpPr>
        <p:spPr bwMode="auto">
          <a:xfrm>
            <a:off x="628650" y="365125"/>
            <a:ext cx="7886700" cy="7604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fr-BE" altLang="fr-FR" sz="2400" b="1">
                <a:solidFill>
                  <a:srgbClr val="FF0000"/>
                </a:solidFill>
              </a:rPr>
              <a:t>Un framework pseudo-Java pour mobiles</a:t>
            </a:r>
            <a:endParaRPr lang="fr-FR" altLang="fr-FR" sz="2400"/>
          </a:p>
        </p:txBody>
      </p:sp>
      <p:sp>
        <p:nvSpPr>
          <p:cNvPr id="15364" name="Espace réservé du pied de page 3">
            <a:extLst>
              <a:ext uri="{FF2B5EF4-FFF2-40B4-BE49-F238E27FC236}">
                <a16:creationId xmlns:a16="http://schemas.microsoft.com/office/drawing/2014/main" id="{C35EC187-A70A-49E4-A017-7375D9D2220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r>
              <a:rPr lang="fr-FR" altLang="fr-FR" sz="1200" dirty="0"/>
              <a:t> Android 1 – </a:t>
            </a:r>
            <a:r>
              <a:rPr lang="fr-FR" altLang="fr-FR" sz="1200" dirty="0" err="1"/>
              <a:t>C.Charlet</a:t>
            </a:r>
            <a:r>
              <a:rPr lang="fr-FR" altLang="fr-FR" sz="1200" dirty="0"/>
              <a:t> – 2023 – p. </a:t>
            </a:r>
            <a:fld id="{83557134-7A18-4268-BD66-6AA0B2521C2A}" type="slidenum">
              <a:rPr lang="fr-FR" altLang="fr-FR" sz="1200" smtClean="0"/>
              <a:pPr/>
              <a:t>9</a:t>
            </a:fld>
            <a:endParaRPr lang="fr-FR" altLang="fr-FR" sz="1200" dirty="0"/>
          </a:p>
        </p:txBody>
      </p:sp>
      <p:pic>
        <p:nvPicPr>
          <p:cNvPr id="4" name="Espace réservé du contenu 3">
            <a:extLst>
              <a:ext uri="{FF2B5EF4-FFF2-40B4-BE49-F238E27FC236}">
                <a16:creationId xmlns:a16="http://schemas.microsoft.com/office/drawing/2014/main" id="{4F23B9AC-1B60-1CE0-693A-8F085EA650B1}"/>
              </a:ext>
            </a:extLst>
          </p:cNvPr>
          <p:cNvPicPr>
            <a:picLocks noGrp="1" noChangeAspect="1"/>
          </p:cNvPicPr>
          <p:nvPr>
            <p:ph idx="1"/>
          </p:nvPr>
        </p:nvPicPr>
        <p:blipFill>
          <a:blip r:embed="rId2"/>
          <a:stretch>
            <a:fillRect/>
          </a:stretch>
        </p:blipFill>
        <p:spPr>
          <a:xfrm>
            <a:off x="218900" y="764704"/>
            <a:ext cx="8560567" cy="6093296"/>
          </a:xfrm>
        </p:spPr>
      </p:pic>
    </p:spTree>
  </p:cSld>
  <p:clrMapOvr>
    <a:masterClrMapping/>
  </p:clrMapOvr>
</p:sld>
</file>

<file path=ppt/theme/theme1.xml><?xml version="1.0" encoding="utf-8"?>
<a:theme xmlns:a="http://schemas.openxmlformats.org/drawingml/2006/main" name="2_Conception personnalisée">
  <a:themeElements>
    <a:clrScheme name="2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onception personnalisé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2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ception personnalisée">
  <a:themeElements>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Conception personnalisé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1_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ception personnalisée">
  <a:themeElements>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ception personnalisé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 typeface="Symbol" panose="05050102010706020507" pitchFamily="18" charset="2"/>
          <a:buNone/>
          <a:tabLst/>
          <a:defRPr kumimoji="0" lang="fr-FR" altLang="fr-FR" sz="20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Conception personnalisé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eption personnalisé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eption personnalisé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eption personnalisé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eption personnalisé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eption personnalisé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eption personnalisé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eption personnalisé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eption personnalisé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eption personnalisé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eption personnalisé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eption personnalisé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91F06FCC5371489AF04511E868E0C3" ma:contentTypeVersion="5" ma:contentTypeDescription="Crée un document." ma:contentTypeScope="" ma:versionID="ad4b7512925792f5f1dc1fc7d2811f7e">
  <xsd:schema xmlns:xsd="http://www.w3.org/2001/XMLSchema" xmlns:xs="http://www.w3.org/2001/XMLSchema" xmlns:p="http://schemas.microsoft.com/office/2006/metadata/properties" xmlns:ns2="1acc38da-26c5-4b6d-a915-da192d837260" xmlns:ns3="e0eacb2b-b7b1-44e4-a5c6-9d9148a4bb8c" targetNamespace="http://schemas.microsoft.com/office/2006/metadata/properties" ma:root="true" ma:fieldsID="be85751b18b407bfef8b3af5322f0e28" ns2:_="" ns3:_="">
    <xsd:import namespace="1acc38da-26c5-4b6d-a915-da192d837260"/>
    <xsd:import namespace="e0eacb2b-b7b1-44e4-a5c6-9d9148a4bb8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cc38da-26c5-4b6d-a915-da192d837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eacb2b-b7b1-44e4-a5c6-9d9148a4bb8c"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D12AD4-6775-4976-B56B-AB6B4CEF08C3}"/>
</file>

<file path=customXml/itemProps2.xml><?xml version="1.0" encoding="utf-8"?>
<ds:datastoreItem xmlns:ds="http://schemas.openxmlformats.org/officeDocument/2006/customXml" ds:itemID="{A8A5209A-3CEC-414C-BF7A-749E0BC21BAD}"/>
</file>

<file path=customXml/itemProps3.xml><?xml version="1.0" encoding="utf-8"?>
<ds:datastoreItem xmlns:ds="http://schemas.openxmlformats.org/officeDocument/2006/customXml" ds:itemID="{72474609-FE5E-474D-A9DC-747B76D54812}"/>
</file>

<file path=docProps/app.xml><?xml version="1.0" encoding="utf-8"?>
<Properties xmlns="http://schemas.openxmlformats.org/officeDocument/2006/extended-properties" xmlns:vt="http://schemas.openxmlformats.org/officeDocument/2006/docPropsVTypes">
  <TotalTime>15177</TotalTime>
  <Words>6140</Words>
  <Application>Microsoft Office PowerPoint</Application>
  <PresentationFormat>Affichage à l'écran (4:3)</PresentationFormat>
  <Paragraphs>458</Paragraphs>
  <Slides>62</Slides>
  <Notes>0</Notes>
  <HiddenSlides>0</HiddenSlides>
  <MMClips>0</MMClips>
  <ScaleCrop>false</ScaleCrop>
  <HeadingPairs>
    <vt:vector size="8" baseType="variant">
      <vt:variant>
        <vt:lpstr>Polices utilisées</vt:lpstr>
      </vt:variant>
      <vt:variant>
        <vt:i4>5</vt:i4>
      </vt:variant>
      <vt:variant>
        <vt:lpstr>Thème</vt:lpstr>
      </vt:variant>
      <vt:variant>
        <vt:i4>3</vt:i4>
      </vt:variant>
      <vt:variant>
        <vt:lpstr>Serveurs OLE incorporés</vt:lpstr>
      </vt:variant>
      <vt:variant>
        <vt:i4>1</vt:i4>
      </vt:variant>
      <vt:variant>
        <vt:lpstr>Titres des diapositives</vt:lpstr>
      </vt:variant>
      <vt:variant>
        <vt:i4>62</vt:i4>
      </vt:variant>
    </vt:vector>
  </HeadingPairs>
  <TitlesOfParts>
    <vt:vector size="71" baseType="lpstr">
      <vt:lpstr>Arial</vt:lpstr>
      <vt:lpstr>Courier New</vt:lpstr>
      <vt:lpstr>Symbol</vt:lpstr>
      <vt:lpstr>Times New Roman</vt:lpstr>
      <vt:lpstr>Wingdings</vt:lpstr>
      <vt:lpstr>2_Conception personnalisée</vt:lpstr>
      <vt:lpstr>1_Conception personnalisée</vt:lpstr>
      <vt:lpstr>Conception personnalisée</vt:lpstr>
      <vt:lpstr>Image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Un framework pseudo-Java pour mobiles</vt:lpstr>
      <vt:lpstr>Un framework pseudo-Java pour mobiles</vt:lpstr>
      <vt:lpstr>Présentation PowerPoint</vt:lpstr>
      <vt:lpstr>Présentation PowerPoint</vt:lpstr>
      <vt:lpstr>Présentation PowerPoint</vt:lpstr>
      <vt:lpstr>2. Le modèle en couches d'Android (3/8 bis)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privat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Claude Vilvens</dc:creator>
  <cp:lastModifiedBy>CHARLET CHRISTOPHE</cp:lastModifiedBy>
  <cp:revision>1502</cp:revision>
  <dcterms:created xsi:type="dcterms:W3CDTF">2008-04-16T06:47:56Z</dcterms:created>
  <dcterms:modified xsi:type="dcterms:W3CDTF">2023-10-09T10:19:49Z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0x010100C891F06FCC5371489AF04511E868E0C3</vt:lpwstr>
  </property>
</Properties>
</file>